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9264743-F879-48C0-8F9D-A022BDC28AF6}">
  <a:tblStyle styleId="{E9264743-F879-48C0-8F9D-A022BDC28AF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C89B62D-16C6-4311-9C4B-08B1A400D565}"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photoshopbattles/comments/652mx0/psbattle_sugar_glider_holding_on_to_a_finger/"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sZ-PzBRSPsw"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Image Credit: </a:t>
            </a:r>
            <a:r>
              <a:rPr lang="en" u="sng">
                <a:solidFill>
                  <a:schemeClr val="hlink"/>
                </a:solidFill>
                <a:hlinkClick r:id="rId2"/>
              </a:rPr>
              <a:t>https://www.reddit.com/r/photoshopbattles/comments/652mx0/psbattle_sugar_glider_holding_on_to_a_finger/</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800"/>
          </a:p>
          <a:p>
            <a:pPr indent="0" lvl="0" marL="0" rtl="0">
              <a:lnSpc>
                <a:spcPct val="115000"/>
              </a:lnSpc>
              <a:spcBef>
                <a:spcPts val="1600"/>
              </a:spcBef>
              <a:spcAft>
                <a:spcPts val="0"/>
              </a:spcAft>
              <a:buNone/>
            </a:pPr>
            <a:r>
              <a:t/>
            </a:r>
            <a:endParaRPr sz="1800"/>
          </a:p>
          <a:p>
            <a:pPr indent="0" lvl="0" marL="0" rtl="0">
              <a:lnSpc>
                <a:spcPct val="115000"/>
              </a:lnSpc>
              <a:spcBef>
                <a:spcPts val="1600"/>
              </a:spcBef>
              <a:spcAft>
                <a:spcPts val="1600"/>
              </a:spcAft>
              <a:buNone/>
            </a:pPr>
            <a:r>
              <a:rPr lang="en" sz="1800"/>
              <a:t>WBS and Gantt chart are comprehensive. Tasks are well defined and divided at a proper detail.WBS and Gantt chart are comprehensive. Tasks are well defined and divided at a proper detail.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-Law and Order inspired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 for classroom/casual atmosphere, highlights key points </a:t>
            </a:r>
            <a:endParaRPr/>
          </a:p>
          <a:p>
            <a:pPr indent="0" lvl="0" marL="0">
              <a:spcBef>
                <a:spcPts val="0"/>
              </a:spcBef>
              <a:spcAft>
                <a:spcPts val="0"/>
              </a:spcAft>
              <a:buNone/>
            </a:pPr>
            <a:r>
              <a:t/>
            </a:r>
            <a:endParaRPr/>
          </a:p>
          <a:p>
            <a:pPr indent="0" lvl="0" marL="0">
              <a:spcBef>
                <a:spcPts val="0"/>
              </a:spcBef>
              <a:spcAft>
                <a:spcPts val="0"/>
              </a:spcAft>
              <a:buNone/>
            </a:pPr>
            <a:r>
              <a:rPr lang="en"/>
              <a:t>Image Credit: </a:t>
            </a:r>
            <a:r>
              <a:rPr lang="en" u="sng">
                <a:solidFill>
                  <a:schemeClr val="hlink"/>
                </a:solidFill>
                <a:hlinkClick r:id="rId2"/>
              </a:rPr>
              <a:t>https://www.youtube.com/watch?v=sZ-PzBRSPsw</a:t>
            </a:r>
            <a:r>
              <a:rPr lang="en"/>
              <a:t> (cover pic for video)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Shape 4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t>Full scope of research: (pictures are just cool for audience to look at rather than a ton of words) </a:t>
            </a:r>
            <a:endParaRPr sz="1000"/>
          </a:p>
          <a:p>
            <a:pPr indent="0" lvl="0" marL="0" rtl="0">
              <a:lnSpc>
                <a:spcPct val="115000"/>
              </a:lnSpc>
              <a:spcBef>
                <a:spcPts val="0"/>
              </a:spcBef>
              <a:spcAft>
                <a:spcPts val="0"/>
              </a:spcAft>
              <a:buNone/>
            </a:pPr>
            <a:r>
              <a:rPr lang="en" sz="1000"/>
              <a:t>--go in depth on all topics below: </a:t>
            </a:r>
            <a:endParaRPr sz="1000"/>
          </a:p>
          <a:p>
            <a:pPr indent="-349250" lvl="0" marL="342900" rtl="0">
              <a:lnSpc>
                <a:spcPct val="115000"/>
              </a:lnSpc>
              <a:spcBef>
                <a:spcPts val="0"/>
              </a:spcBef>
              <a:spcAft>
                <a:spcPts val="0"/>
              </a:spcAft>
              <a:buSzPts val="1000"/>
              <a:buAutoNum type="alphaLcParenBoth"/>
            </a:pPr>
            <a:r>
              <a:rPr lang="en" sz="1000"/>
              <a:t>Bio-Inspired Design</a:t>
            </a:r>
            <a:endParaRPr sz="1000"/>
          </a:p>
          <a:p>
            <a:pPr indent="-292100" lvl="1" marL="914400" rtl="0">
              <a:lnSpc>
                <a:spcPct val="115000"/>
              </a:lnSpc>
              <a:spcBef>
                <a:spcPts val="0"/>
              </a:spcBef>
              <a:spcAft>
                <a:spcPts val="0"/>
              </a:spcAft>
              <a:buSzPts val="1000"/>
              <a:buAutoNum type="romanLcParenBoth"/>
            </a:pPr>
            <a:r>
              <a:rPr lang="en" sz="1000"/>
              <a:t>Tail-Assisted Pitch Control in Lizards</a:t>
            </a:r>
            <a:endParaRPr sz="1000"/>
          </a:p>
          <a:p>
            <a:pPr indent="-292100" lvl="1" marL="914400" rtl="0">
              <a:lnSpc>
                <a:spcPct val="115000"/>
              </a:lnSpc>
              <a:spcBef>
                <a:spcPts val="0"/>
              </a:spcBef>
              <a:spcAft>
                <a:spcPts val="0"/>
              </a:spcAft>
              <a:buSzPts val="1000"/>
              <a:buAutoNum type="romanLcParenBoth"/>
            </a:pPr>
            <a:r>
              <a:rPr lang="en" sz="1000"/>
              <a:t>DASH Robotics</a:t>
            </a:r>
            <a:endParaRPr sz="1000"/>
          </a:p>
          <a:p>
            <a:pPr indent="-292100" lvl="1" marL="914400" rtl="0">
              <a:lnSpc>
                <a:spcPct val="115000"/>
              </a:lnSpc>
              <a:spcBef>
                <a:spcPts val="0"/>
              </a:spcBef>
              <a:spcAft>
                <a:spcPts val="0"/>
              </a:spcAft>
              <a:buSzPts val="1000"/>
              <a:buAutoNum type="romanLcParenBoth"/>
            </a:pPr>
            <a:r>
              <a:rPr lang="en" sz="1000"/>
              <a:t>Perching Glider</a:t>
            </a:r>
            <a:endParaRPr sz="1000"/>
          </a:p>
          <a:p>
            <a:pPr indent="-292100" lvl="1" marL="914400" rtl="0">
              <a:lnSpc>
                <a:spcPct val="115000"/>
              </a:lnSpc>
              <a:spcBef>
                <a:spcPts val="0"/>
              </a:spcBef>
              <a:spcAft>
                <a:spcPts val="0"/>
              </a:spcAft>
              <a:buSzPts val="1000"/>
              <a:buAutoNum type="romanLcParenBoth"/>
            </a:pPr>
            <a:r>
              <a:rPr lang="en" sz="1000"/>
              <a:t>Autonomous Flying Microbots</a:t>
            </a:r>
            <a:endParaRPr sz="1000"/>
          </a:p>
          <a:p>
            <a:pPr indent="-292100" lvl="1" marL="914400" rtl="0">
              <a:lnSpc>
                <a:spcPct val="115000"/>
              </a:lnSpc>
              <a:spcBef>
                <a:spcPts val="0"/>
              </a:spcBef>
              <a:spcAft>
                <a:spcPts val="0"/>
              </a:spcAft>
              <a:buSzPts val="1000"/>
              <a:buAutoNum type="romanLcParenBoth"/>
            </a:pPr>
            <a:r>
              <a:rPr lang="en" sz="1000"/>
              <a:t>Morphing Micro Air and Land Vehicles</a:t>
            </a:r>
            <a:endParaRPr sz="1000"/>
          </a:p>
          <a:p>
            <a:pPr indent="-292100" lvl="1" marL="914400" rtl="0">
              <a:lnSpc>
                <a:spcPct val="115000"/>
              </a:lnSpc>
              <a:spcBef>
                <a:spcPts val="0"/>
              </a:spcBef>
              <a:spcAft>
                <a:spcPts val="0"/>
              </a:spcAft>
              <a:buSzPts val="1000"/>
              <a:buAutoNum type="romanLcParenBoth"/>
            </a:pPr>
            <a:r>
              <a:rPr lang="en" sz="1000"/>
              <a:t>Robo-Raven</a:t>
            </a:r>
            <a:endParaRPr sz="1000"/>
          </a:p>
          <a:p>
            <a:pPr indent="-292100" lvl="1" marL="914400" rtl="0">
              <a:lnSpc>
                <a:spcPct val="115000"/>
              </a:lnSpc>
              <a:spcBef>
                <a:spcPts val="0"/>
              </a:spcBef>
              <a:spcAft>
                <a:spcPts val="0"/>
              </a:spcAft>
              <a:buSzPts val="1000"/>
              <a:buAutoNum type="romanLcParenBoth"/>
            </a:pPr>
            <a:r>
              <a:rPr lang="en" sz="1000"/>
              <a:t>Bat Bot</a:t>
            </a:r>
            <a:endParaRPr sz="1000"/>
          </a:p>
          <a:p>
            <a:pPr indent="-292100" lvl="1" marL="914400" rtl="0">
              <a:lnSpc>
                <a:spcPct val="115000"/>
              </a:lnSpc>
              <a:spcBef>
                <a:spcPts val="0"/>
              </a:spcBef>
              <a:spcAft>
                <a:spcPts val="0"/>
              </a:spcAft>
              <a:buSzPts val="1000"/>
              <a:buAutoNum type="romanLcParenBoth"/>
            </a:pPr>
            <a:r>
              <a:rPr lang="en" sz="1000"/>
              <a:t>Robert Dudley (flight patterns, dropping birds)</a:t>
            </a:r>
            <a:endParaRPr sz="1000"/>
          </a:p>
          <a:p>
            <a:pPr indent="-285750" lvl="0" marL="342900" rtl="0">
              <a:lnSpc>
                <a:spcPct val="115000"/>
              </a:lnSpc>
              <a:spcBef>
                <a:spcPts val="0"/>
              </a:spcBef>
              <a:spcAft>
                <a:spcPts val="0"/>
              </a:spcAft>
              <a:buNone/>
            </a:pPr>
            <a:r>
              <a:t/>
            </a:r>
            <a:endParaRPr sz="1000"/>
          </a:p>
          <a:p>
            <a:pPr indent="-349250" lvl="0" marL="342900" rtl="0">
              <a:lnSpc>
                <a:spcPct val="115000"/>
              </a:lnSpc>
              <a:spcBef>
                <a:spcPts val="0"/>
              </a:spcBef>
              <a:spcAft>
                <a:spcPts val="0"/>
              </a:spcAft>
              <a:buSzPts val="1000"/>
              <a:buAutoNum type="alphaLcParenBoth"/>
            </a:pPr>
            <a:r>
              <a:rPr lang="en" sz="1000"/>
              <a:t>Glider and Aerial Mobility</a:t>
            </a:r>
            <a:endParaRPr sz="1000"/>
          </a:p>
          <a:p>
            <a:pPr indent="-292100" lvl="1" marL="914400" rtl="0">
              <a:lnSpc>
                <a:spcPct val="115000"/>
              </a:lnSpc>
              <a:spcBef>
                <a:spcPts val="0"/>
              </a:spcBef>
              <a:spcAft>
                <a:spcPts val="0"/>
              </a:spcAft>
              <a:buSzPts val="1000"/>
              <a:buAutoNum type="romanLcParenBoth"/>
            </a:pPr>
            <a:r>
              <a:rPr lang="en" sz="1000"/>
              <a:t>Morphing Micro Air and Land Vehicles</a:t>
            </a:r>
            <a:endParaRPr sz="1000"/>
          </a:p>
          <a:p>
            <a:pPr indent="-292100" lvl="1" marL="914400" rtl="0">
              <a:lnSpc>
                <a:spcPct val="115000"/>
              </a:lnSpc>
              <a:spcBef>
                <a:spcPts val="0"/>
              </a:spcBef>
              <a:spcAft>
                <a:spcPts val="0"/>
              </a:spcAft>
              <a:buSzPts val="1000"/>
              <a:buAutoNum type="romanLcParenBoth"/>
            </a:pPr>
            <a:r>
              <a:rPr lang="en" sz="1000"/>
              <a:t>Fiber Glider</a:t>
            </a:r>
            <a:endParaRPr sz="1000"/>
          </a:p>
          <a:p>
            <a:pPr indent="-292100" lvl="1" marL="914400" rtl="0">
              <a:lnSpc>
                <a:spcPct val="115000"/>
              </a:lnSpc>
              <a:spcBef>
                <a:spcPts val="0"/>
              </a:spcBef>
              <a:spcAft>
                <a:spcPts val="0"/>
              </a:spcAft>
              <a:buSzPts val="1000"/>
              <a:buAutoNum type="romanLcParenBoth"/>
            </a:pPr>
            <a:r>
              <a:rPr lang="en" sz="1000"/>
              <a:t>Robo-Raven</a:t>
            </a:r>
            <a:endParaRPr sz="1000"/>
          </a:p>
          <a:p>
            <a:pPr indent="0" lvl="0" marL="0" rtl="0">
              <a:lnSpc>
                <a:spcPct val="115000"/>
              </a:lnSpc>
              <a:spcBef>
                <a:spcPts val="0"/>
              </a:spcBef>
              <a:spcAft>
                <a:spcPts val="0"/>
              </a:spcAft>
              <a:buNone/>
            </a:pPr>
            <a:r>
              <a:t/>
            </a:r>
            <a:endParaRPr sz="1000"/>
          </a:p>
          <a:p>
            <a:pPr indent="-349250" lvl="0" marL="342900" rtl="0">
              <a:lnSpc>
                <a:spcPct val="115000"/>
              </a:lnSpc>
              <a:spcBef>
                <a:spcPts val="0"/>
              </a:spcBef>
              <a:spcAft>
                <a:spcPts val="0"/>
              </a:spcAft>
              <a:buSzPts val="1000"/>
              <a:buAutoNum type="alphaLcParenBoth"/>
            </a:pPr>
            <a:r>
              <a:rPr lang="en" sz="1000"/>
              <a:t>Landing and Navigation</a:t>
            </a:r>
            <a:endParaRPr sz="1000"/>
          </a:p>
          <a:p>
            <a:pPr indent="-292100" lvl="1" marL="914400" rtl="0">
              <a:lnSpc>
                <a:spcPct val="115000"/>
              </a:lnSpc>
              <a:spcBef>
                <a:spcPts val="0"/>
              </a:spcBef>
              <a:spcAft>
                <a:spcPts val="0"/>
              </a:spcAft>
              <a:buSzPts val="1000"/>
              <a:buAutoNum type="romanLcParenBoth"/>
            </a:pPr>
            <a:r>
              <a:rPr lang="en" sz="1000"/>
              <a:t>Perching Glider</a:t>
            </a:r>
            <a:endParaRPr sz="1000"/>
          </a:p>
          <a:p>
            <a:pPr indent="-292100" lvl="1" marL="914400" rtl="0">
              <a:lnSpc>
                <a:spcPct val="115000"/>
              </a:lnSpc>
              <a:spcBef>
                <a:spcPts val="0"/>
              </a:spcBef>
              <a:spcAft>
                <a:spcPts val="0"/>
              </a:spcAft>
              <a:buSzPts val="1000"/>
              <a:buAutoNum type="romanLcParenBoth"/>
            </a:pPr>
            <a:r>
              <a:rPr lang="en" sz="1000"/>
              <a:t>The Freefall Camera</a:t>
            </a:r>
            <a:endParaRPr sz="1000"/>
          </a:p>
          <a:p>
            <a:pPr indent="-292100" lvl="1" marL="914400" rtl="0">
              <a:lnSpc>
                <a:spcPct val="115000"/>
              </a:lnSpc>
              <a:spcBef>
                <a:spcPts val="0"/>
              </a:spcBef>
              <a:spcAft>
                <a:spcPts val="0"/>
              </a:spcAft>
              <a:buSzPts val="1000"/>
              <a:buAutoNum type="romanLcParenBoth"/>
            </a:pPr>
            <a:r>
              <a:rPr lang="en" sz="1000"/>
              <a:t>Morphing Micro Air and Land Vehicles</a:t>
            </a:r>
            <a:endParaRPr sz="1000"/>
          </a:p>
          <a:p>
            <a:pPr indent="-292100" lvl="1" marL="914400" rtl="0">
              <a:lnSpc>
                <a:spcPct val="115000"/>
              </a:lnSpc>
              <a:spcBef>
                <a:spcPts val="0"/>
              </a:spcBef>
              <a:spcAft>
                <a:spcPts val="0"/>
              </a:spcAft>
              <a:buSzPts val="1000"/>
              <a:buAutoNum type="romanLcParenBoth"/>
            </a:pPr>
            <a:r>
              <a:rPr lang="en" sz="1000"/>
              <a:t>Performance analysis of jump-gliding locomotion for miniature robotics</a:t>
            </a:r>
            <a:endParaRPr sz="1000"/>
          </a:p>
          <a:p>
            <a:pPr indent="-292100" lvl="1" marL="914400" rtl="0">
              <a:lnSpc>
                <a:spcPct val="115000"/>
              </a:lnSpc>
              <a:spcBef>
                <a:spcPts val="0"/>
              </a:spcBef>
              <a:spcAft>
                <a:spcPts val="0"/>
              </a:spcAft>
              <a:buSzPts val="1000"/>
              <a:buAutoNum type="romanLcParenBoth"/>
            </a:pPr>
            <a:r>
              <a:rPr lang="en" sz="1000"/>
              <a:t>Robert Dudley (flight patterns, dropping birds)</a:t>
            </a:r>
            <a:endParaRPr sz="1000"/>
          </a:p>
          <a:p>
            <a:pPr indent="0" lvl="0" marL="0" rtl="0">
              <a:lnSpc>
                <a:spcPct val="115000"/>
              </a:lnSpc>
              <a:spcBef>
                <a:spcPts val="0"/>
              </a:spcBef>
              <a:spcAft>
                <a:spcPts val="0"/>
              </a:spcAft>
              <a:buNone/>
            </a:pPr>
            <a:r>
              <a:t/>
            </a:r>
            <a:endParaRPr sz="1000"/>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000000"/>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57.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30.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hyperlink" Target="http://drive.google.com/file/d/1Ui-grpAdE20fTyqVdkM8QEAxdlwyLFNV/view" TargetMode="External"/><Relationship Id="rId6" Type="http://schemas.openxmlformats.org/officeDocument/2006/relationships/image" Target="../media/image4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drive.google.com/file/d/1cJ5QyMrbNx89TfZKdhNOQrWRW4DtJ_dP/view" TargetMode="External"/><Relationship Id="rId4" Type="http://schemas.openxmlformats.org/officeDocument/2006/relationships/image" Target="../media/image49.jpg"/><Relationship Id="rId5" Type="http://schemas.openxmlformats.org/officeDocument/2006/relationships/image" Target="../media/image69.jpg"/><Relationship Id="rId6" Type="http://schemas.openxmlformats.org/officeDocument/2006/relationships/image" Target="../media/image7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M_KKv3FAHdmqzrmLFQLmsb1ruHmTlHBx/view" TargetMode="External"/><Relationship Id="rId4" Type="http://schemas.openxmlformats.org/officeDocument/2006/relationships/image" Target="../media/image4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drive.google.com/file/d/1IeahbF9-urg0jW0nBYKlu9DNCmfFBKdJ/view" TargetMode="External"/><Relationship Id="rId4" Type="http://schemas.openxmlformats.org/officeDocument/2006/relationships/image" Target="../media/image5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rive.google.com/file/d/1anZ_GGDnMBYcYqmY-pAiTrSSF9i3FnRW/vie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drive.google.com/file/d/1S8s2ttAcICM7MRnoEIV8Uwe7Y8LY99Nd/view" TargetMode="External"/><Relationship Id="rId4" Type="http://schemas.openxmlformats.org/officeDocument/2006/relationships/image" Target="../media/image50.jpg"/><Relationship Id="rId5"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72.jpg"/><Relationship Id="rId4" Type="http://schemas.openxmlformats.org/officeDocument/2006/relationships/hyperlink" Target="http://drive.google.com/file/d/1t6Jmbjy_15LafrwDDTSweYRc2WC1noCO/view" TargetMode="External"/><Relationship Id="rId5" Type="http://schemas.openxmlformats.org/officeDocument/2006/relationships/image" Target="../media/image55.jpg"/><Relationship Id="rId6" Type="http://schemas.openxmlformats.org/officeDocument/2006/relationships/image" Target="../media/image71.jpg"/><Relationship Id="rId7" Type="http://schemas.openxmlformats.org/officeDocument/2006/relationships/image" Target="../media/image7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76.png"/><Relationship Id="rId4" Type="http://schemas.openxmlformats.org/officeDocument/2006/relationships/image" Target="../media/image43.png"/><Relationship Id="rId5" Type="http://schemas.openxmlformats.org/officeDocument/2006/relationships/image" Target="../media/image61.png"/><Relationship Id="rId6"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drive.google.com/file/d/1QSnCPgz7NFi__G4Ef_VnKjq7sjlKRYhW/view" TargetMode="External"/><Relationship Id="rId4" Type="http://schemas.openxmlformats.org/officeDocument/2006/relationships/image" Target="../media/image5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9.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6.png"/><Relationship Id="rId4" Type="http://schemas.openxmlformats.org/officeDocument/2006/relationships/hyperlink" Target="http://drive.google.com/file/d/1_J1cv01q70-Y9-wTRLCPbD5wjJuY7dQ0/view" TargetMode="External"/><Relationship Id="rId5" Type="http://schemas.openxmlformats.org/officeDocument/2006/relationships/image" Target="../media/image6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5.png"/><Relationship Id="rId5" Type="http://schemas.openxmlformats.org/officeDocument/2006/relationships/image" Target="../media/image14.png"/><Relationship Id="rId6"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youtube.com/watch?v=sZ-PzBRSPsw" TargetMode="External"/><Relationship Id="rId4" Type="http://schemas.openxmlformats.org/officeDocument/2006/relationships/image" Target="../media/image11.jpg"/><Relationship Id="rId5" Type="http://schemas.openxmlformats.org/officeDocument/2006/relationships/image" Target="../media/image15.gif"/><Relationship Id="rId6" Type="http://schemas.openxmlformats.org/officeDocument/2006/relationships/image" Target="../media/image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5.png"/><Relationship Id="rId10" Type="http://schemas.openxmlformats.org/officeDocument/2006/relationships/image" Target="../media/image38.gif"/><Relationship Id="rId9"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4.png"/><Relationship Id="rId4" Type="http://schemas.openxmlformats.org/officeDocument/2006/relationships/image" Target="../media/image18.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1835400" y="1809300"/>
            <a:ext cx="5473200" cy="1524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Bio-Inspired </a:t>
            </a:r>
            <a:endParaRPr sz="3600"/>
          </a:p>
          <a:p>
            <a:pPr indent="0" lvl="0" marL="0" rtl="0">
              <a:spcBef>
                <a:spcPts val="0"/>
              </a:spcBef>
              <a:spcAft>
                <a:spcPts val="0"/>
              </a:spcAft>
              <a:buNone/>
            </a:pPr>
            <a:r>
              <a:rPr lang="en" sz="3600"/>
              <a:t>Gliding/Walking Robot</a:t>
            </a:r>
            <a:endParaRPr sz="3600"/>
          </a:p>
        </p:txBody>
      </p:sp>
      <p:pic>
        <p:nvPicPr>
          <p:cNvPr id="55" name="Shape 55"/>
          <p:cNvPicPr preferRelativeResize="0"/>
          <p:nvPr/>
        </p:nvPicPr>
        <p:blipFill rotWithShape="1">
          <a:blip r:embed="rId3">
            <a:alphaModFix/>
          </a:blip>
          <a:srcRect b="0" l="18195" r="13451" t="0"/>
          <a:stretch/>
        </p:blipFill>
        <p:spPr>
          <a:xfrm>
            <a:off x="6469100" y="0"/>
            <a:ext cx="3045025" cy="5143501"/>
          </a:xfrm>
          <a:prstGeom prst="rect">
            <a:avLst/>
          </a:prstGeom>
          <a:noFill/>
          <a:ln>
            <a:noFill/>
          </a:ln>
        </p:spPr>
      </p:pic>
      <p:pic>
        <p:nvPicPr>
          <p:cNvPr id="56" name="Shape 56"/>
          <p:cNvPicPr preferRelativeResize="0"/>
          <p:nvPr/>
        </p:nvPicPr>
        <p:blipFill rotWithShape="1">
          <a:blip r:embed="rId4">
            <a:alphaModFix/>
          </a:blip>
          <a:srcRect b="8214" l="0" r="0" t="0"/>
          <a:stretch/>
        </p:blipFill>
        <p:spPr>
          <a:xfrm rot="-565042">
            <a:off x="-696869" y="2919186"/>
            <a:ext cx="3740612" cy="2432880"/>
          </a:xfrm>
          <a:prstGeom prst="rect">
            <a:avLst/>
          </a:prstGeom>
          <a:noFill/>
          <a:ln>
            <a:noFill/>
          </a:ln>
        </p:spPr>
      </p:pic>
      <p:pic>
        <p:nvPicPr>
          <p:cNvPr id="57" name="Shape 57"/>
          <p:cNvPicPr preferRelativeResize="0"/>
          <p:nvPr/>
        </p:nvPicPr>
        <p:blipFill>
          <a:blip r:embed="rId5">
            <a:alphaModFix/>
          </a:blip>
          <a:stretch>
            <a:fillRect/>
          </a:stretch>
        </p:blipFill>
        <p:spPr>
          <a:xfrm flipH="1">
            <a:off x="181949" y="-336900"/>
            <a:ext cx="4088276" cy="31326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0" y="616050"/>
            <a:ext cx="45819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1800">
                <a:solidFill>
                  <a:srgbClr val="F1C232"/>
                </a:solidFill>
              </a:rPr>
              <a:t>Walking </a:t>
            </a:r>
            <a:r>
              <a:rPr lang="en" sz="1800">
                <a:solidFill>
                  <a:srgbClr val="F1C232"/>
                </a:solidFill>
              </a:rPr>
              <a:t>- Crab</a:t>
            </a:r>
            <a:endParaRPr sz="1800">
              <a:solidFill>
                <a:srgbClr val="F1C232"/>
              </a:solidFill>
            </a:endParaRPr>
          </a:p>
        </p:txBody>
      </p:sp>
      <p:sp>
        <p:nvSpPr>
          <p:cNvPr id="170" name="Shape 170"/>
          <p:cNvSpPr txBox="1"/>
          <p:nvPr>
            <p:ph idx="1" type="body"/>
          </p:nvPr>
        </p:nvSpPr>
        <p:spPr>
          <a:xfrm>
            <a:off x="165925" y="1058925"/>
            <a:ext cx="4204800" cy="2143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Walking structure and pattern allows crabs a low barycenter that “provides good stability and adaptability in low currents and billows.”</a:t>
            </a:r>
            <a:endParaRPr/>
          </a:p>
        </p:txBody>
      </p:sp>
      <p:pic>
        <p:nvPicPr>
          <p:cNvPr id="171" name="Shape 171"/>
          <p:cNvPicPr preferRelativeResize="0"/>
          <p:nvPr/>
        </p:nvPicPr>
        <p:blipFill rotWithShape="1">
          <a:blip r:embed="rId3">
            <a:alphaModFix/>
          </a:blip>
          <a:srcRect b="20716" l="20652" r="12920" t="0"/>
          <a:stretch/>
        </p:blipFill>
        <p:spPr>
          <a:xfrm>
            <a:off x="1445925" y="2543575"/>
            <a:ext cx="1644799" cy="1105950"/>
          </a:xfrm>
          <a:prstGeom prst="rect">
            <a:avLst/>
          </a:prstGeom>
          <a:noFill/>
          <a:ln>
            <a:noFill/>
          </a:ln>
        </p:spPr>
      </p:pic>
      <p:sp>
        <p:nvSpPr>
          <p:cNvPr id="172" name="Shape 172"/>
          <p:cNvSpPr txBox="1"/>
          <p:nvPr>
            <p:ph type="title"/>
          </p:nvPr>
        </p:nvSpPr>
        <p:spPr>
          <a:xfrm>
            <a:off x="277050" y="0"/>
            <a:ext cx="858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Animal Inspirations </a:t>
            </a:r>
            <a:endParaRPr/>
          </a:p>
        </p:txBody>
      </p:sp>
      <p:sp>
        <p:nvSpPr>
          <p:cNvPr id="173" name="Shape 173"/>
          <p:cNvSpPr txBox="1"/>
          <p:nvPr>
            <p:ph type="title"/>
          </p:nvPr>
        </p:nvSpPr>
        <p:spPr>
          <a:xfrm>
            <a:off x="4370600" y="616050"/>
            <a:ext cx="477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1C232"/>
                </a:solidFill>
              </a:rPr>
              <a:t>Gliding</a:t>
            </a:r>
            <a:r>
              <a:rPr lang="en" sz="1800">
                <a:solidFill>
                  <a:srgbClr val="F1C232"/>
                </a:solidFill>
              </a:rPr>
              <a:t> - </a:t>
            </a:r>
            <a:r>
              <a:rPr lang="en" sz="1800">
                <a:solidFill>
                  <a:srgbClr val="F1C232"/>
                </a:solidFill>
              </a:rPr>
              <a:t>Sugar Glider / </a:t>
            </a:r>
            <a:r>
              <a:rPr lang="en" sz="1800">
                <a:solidFill>
                  <a:srgbClr val="F1C232"/>
                </a:solidFill>
              </a:rPr>
              <a:t>Bat </a:t>
            </a:r>
            <a:endParaRPr sz="1800">
              <a:solidFill>
                <a:srgbClr val="F1C232"/>
              </a:solidFill>
            </a:endParaRPr>
          </a:p>
        </p:txBody>
      </p:sp>
      <p:sp>
        <p:nvSpPr>
          <p:cNvPr id="174" name="Shape 174"/>
          <p:cNvSpPr txBox="1"/>
          <p:nvPr>
            <p:ph idx="1" type="body"/>
          </p:nvPr>
        </p:nvSpPr>
        <p:spPr>
          <a:xfrm>
            <a:off x="4370600" y="1024450"/>
            <a:ext cx="4709400" cy="3978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w</a:t>
            </a:r>
            <a:r>
              <a:rPr lang="en"/>
              <a:t>ing structure of a bat is more efficient than birds</a:t>
            </a:r>
            <a:endParaRPr/>
          </a:p>
          <a:p>
            <a:pPr indent="0" lvl="0" marL="0" rtl="0">
              <a:spcBef>
                <a:spcPts val="0"/>
              </a:spcBef>
              <a:spcAft>
                <a:spcPts val="0"/>
              </a:spcAft>
              <a:buNone/>
            </a:pPr>
            <a:r>
              <a:t/>
            </a:r>
            <a:endParaRPr sz="800"/>
          </a:p>
          <a:p>
            <a:pPr indent="0" lvl="0" marL="0" rtl="0">
              <a:spcBef>
                <a:spcPts val="0"/>
              </a:spcBef>
              <a:spcAft>
                <a:spcPts val="0"/>
              </a:spcAft>
              <a:buNone/>
            </a:pPr>
            <a:r>
              <a:rPr lang="en"/>
              <a:t>Flexible membrane and many-jointed wings</a:t>
            </a:r>
            <a:endParaRPr/>
          </a:p>
          <a:p>
            <a:pPr indent="-342900" lvl="0" marL="457200" rtl="0">
              <a:spcBef>
                <a:spcPts val="0"/>
              </a:spcBef>
              <a:spcAft>
                <a:spcPts val="0"/>
              </a:spcAft>
              <a:buSzPts val="1800"/>
              <a:buChar char="-"/>
            </a:pPr>
            <a:r>
              <a:rPr lang="en"/>
              <a:t>Adaptable multi-shifting structures </a:t>
            </a:r>
            <a:endParaRPr/>
          </a:p>
          <a:p>
            <a:pPr indent="-342900" lvl="0" marL="457200" rtl="0">
              <a:spcBef>
                <a:spcPts val="0"/>
              </a:spcBef>
              <a:spcAft>
                <a:spcPts val="0"/>
              </a:spcAft>
              <a:buSzPts val="1800"/>
              <a:buChar char="-"/>
            </a:pPr>
            <a:r>
              <a:rPr lang="en"/>
              <a:t>M</a:t>
            </a:r>
            <a:r>
              <a:rPr lang="en"/>
              <a:t>ore lift, less drag</a:t>
            </a:r>
            <a:r>
              <a:rPr lang="en"/>
              <a:t> = better </a:t>
            </a:r>
            <a:r>
              <a:rPr lang="en"/>
              <a:t> maneuverability</a:t>
            </a:r>
            <a:endParaRPr/>
          </a:p>
          <a:p>
            <a:pPr indent="-342900" lvl="0" marL="457200" rtl="0">
              <a:spcBef>
                <a:spcPts val="0"/>
              </a:spcBef>
              <a:spcAft>
                <a:spcPts val="0"/>
              </a:spcAft>
              <a:buSzPts val="1800"/>
              <a:buChar char="-"/>
            </a:pPr>
            <a:r>
              <a:rPr lang="en"/>
              <a:t>Only need small adjustments for significant degree of control</a:t>
            </a:r>
            <a:endParaRPr/>
          </a:p>
          <a:p>
            <a:pPr indent="-342900" lvl="0" marL="457200" rtl="0">
              <a:spcBef>
                <a:spcPts val="0"/>
              </a:spcBef>
              <a:spcAft>
                <a:spcPts val="0"/>
              </a:spcAft>
              <a:buSzPts val="1800"/>
              <a:buChar char="-"/>
            </a:pPr>
            <a:r>
              <a:rPr lang="en"/>
              <a:t>Ability for prolonged flight and lift </a:t>
            </a:r>
            <a:endParaRPr/>
          </a:p>
          <a:p>
            <a:pPr indent="0" lvl="0" marL="0" rtl="0">
              <a:spcBef>
                <a:spcPts val="1600"/>
              </a:spcBef>
              <a:spcAft>
                <a:spcPts val="1600"/>
              </a:spcAft>
              <a:buNone/>
            </a:pPr>
            <a:r>
              <a:rPr lang="en"/>
              <a:t>Sugar glider shape → efficient and safe landing with minimum software needed </a:t>
            </a:r>
            <a:endParaRPr/>
          </a:p>
        </p:txBody>
      </p:sp>
      <p:pic>
        <p:nvPicPr>
          <p:cNvPr id="175" name="Shape 175"/>
          <p:cNvPicPr preferRelativeResize="0"/>
          <p:nvPr/>
        </p:nvPicPr>
        <p:blipFill>
          <a:blip r:embed="rId4">
            <a:alphaModFix/>
          </a:blip>
          <a:stretch>
            <a:fillRect/>
          </a:stretch>
        </p:blipFill>
        <p:spPr>
          <a:xfrm>
            <a:off x="726319" y="3883800"/>
            <a:ext cx="1429406" cy="1029150"/>
          </a:xfrm>
          <a:prstGeom prst="rect">
            <a:avLst/>
          </a:prstGeom>
          <a:noFill/>
          <a:ln>
            <a:noFill/>
          </a:ln>
        </p:spPr>
      </p:pic>
      <p:pic>
        <p:nvPicPr>
          <p:cNvPr id="176" name="Shape 176"/>
          <p:cNvPicPr preferRelativeResize="0"/>
          <p:nvPr/>
        </p:nvPicPr>
        <p:blipFill>
          <a:blip r:embed="rId5">
            <a:alphaModFix/>
          </a:blip>
          <a:stretch>
            <a:fillRect/>
          </a:stretch>
        </p:blipFill>
        <p:spPr>
          <a:xfrm>
            <a:off x="2406350" y="3883788"/>
            <a:ext cx="1536075" cy="1029174"/>
          </a:xfrm>
          <a:prstGeom prst="rect">
            <a:avLst/>
          </a:prstGeom>
          <a:noFill/>
          <a:ln>
            <a:noFill/>
          </a:ln>
        </p:spPr>
      </p:pic>
      <p:pic>
        <p:nvPicPr>
          <p:cNvPr id="177" name="Shape 177"/>
          <p:cNvPicPr preferRelativeResize="0"/>
          <p:nvPr/>
        </p:nvPicPr>
        <p:blipFill>
          <a:blip r:embed="rId4">
            <a:alphaModFix/>
          </a:blip>
          <a:stretch>
            <a:fillRect/>
          </a:stretch>
        </p:blipFill>
        <p:spPr>
          <a:xfrm>
            <a:off x="682894" y="3883800"/>
            <a:ext cx="1429406" cy="1029150"/>
          </a:xfrm>
          <a:prstGeom prst="rect">
            <a:avLst/>
          </a:prstGeom>
          <a:noFill/>
          <a:ln>
            <a:noFill/>
          </a:ln>
        </p:spPr>
      </p:pic>
      <p:pic>
        <p:nvPicPr>
          <p:cNvPr id="178" name="Shape 178"/>
          <p:cNvPicPr preferRelativeResize="0"/>
          <p:nvPr/>
        </p:nvPicPr>
        <p:blipFill>
          <a:blip r:embed="rId5">
            <a:alphaModFix/>
          </a:blip>
          <a:stretch>
            <a:fillRect/>
          </a:stretch>
        </p:blipFill>
        <p:spPr>
          <a:xfrm>
            <a:off x="2362925" y="3883788"/>
            <a:ext cx="1536075" cy="1029174"/>
          </a:xfrm>
          <a:prstGeom prst="rect">
            <a:avLst/>
          </a:prstGeom>
          <a:noFill/>
          <a:ln>
            <a:noFill/>
          </a:ln>
        </p:spPr>
      </p:pic>
      <p:sp>
        <p:nvSpPr>
          <p:cNvPr id="179" name="Shape 179"/>
          <p:cNvSpPr/>
          <p:nvPr/>
        </p:nvSpPr>
        <p:spPr>
          <a:xfrm>
            <a:off x="8646200" y="181625"/>
            <a:ext cx="306000" cy="263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a:t>
            </a:r>
            <a:endParaRPr/>
          </a:p>
          <a:p>
            <a:pPr indent="0" lvl="0" marL="0" algn="ctr">
              <a:spcBef>
                <a:spcPts val="0"/>
              </a:spcBef>
              <a:spcAft>
                <a:spcPts val="0"/>
              </a:spcAft>
              <a:buNone/>
            </a:pPr>
            <a:r>
              <a:rPr lang="en"/>
              <a:t>Build and Test 2 Seperate Robots</a:t>
            </a:r>
            <a:endParaRPr/>
          </a:p>
        </p:txBody>
      </p:sp>
      <p:sp>
        <p:nvSpPr>
          <p:cNvPr id="185" name="Shape 185"/>
          <p:cNvSpPr txBox="1"/>
          <p:nvPr>
            <p:ph idx="1" type="body"/>
          </p:nvPr>
        </p:nvSpPr>
        <p:spPr>
          <a:xfrm>
            <a:off x="2647325" y="1647600"/>
            <a:ext cx="60315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1 - </a:t>
            </a:r>
            <a:r>
              <a:rPr lang="en" sz="2400">
                <a:solidFill>
                  <a:srgbClr val="F1C232"/>
                </a:solidFill>
              </a:rPr>
              <a:t>Ground</a:t>
            </a:r>
            <a:r>
              <a:rPr lang="en" sz="2400">
                <a:solidFill>
                  <a:srgbClr val="F1C232"/>
                </a:solidFill>
              </a:rPr>
              <a:t> Robot:</a:t>
            </a:r>
            <a:r>
              <a:rPr lang="en" sz="2400"/>
              <a:t> Master Walking (Crab)</a:t>
            </a:r>
            <a:endParaRPr sz="2400"/>
          </a:p>
          <a:p>
            <a:pPr indent="0" lvl="0" marL="0">
              <a:spcBef>
                <a:spcPts val="1600"/>
              </a:spcBef>
              <a:spcAft>
                <a:spcPts val="0"/>
              </a:spcAft>
              <a:buNone/>
            </a:pPr>
            <a:r>
              <a:rPr lang="en" sz="2400"/>
              <a:t>2 - </a:t>
            </a:r>
            <a:r>
              <a:rPr lang="en" sz="2400">
                <a:solidFill>
                  <a:srgbClr val="F1C232"/>
                </a:solidFill>
              </a:rPr>
              <a:t>Aerial Robot: </a:t>
            </a:r>
            <a:r>
              <a:rPr lang="en" sz="2400"/>
              <a:t>(Bat / Sugar Glider)</a:t>
            </a:r>
            <a:endParaRPr sz="2400">
              <a:solidFill>
                <a:srgbClr val="F1C232"/>
              </a:solidFill>
            </a:endParaRPr>
          </a:p>
          <a:p>
            <a:pPr indent="457200" lvl="0" marL="0">
              <a:spcBef>
                <a:spcPts val="1600"/>
              </a:spcBef>
              <a:spcAft>
                <a:spcPts val="0"/>
              </a:spcAft>
              <a:buNone/>
            </a:pPr>
            <a:r>
              <a:rPr lang="en" sz="2400"/>
              <a:t>1: Master Gliding </a:t>
            </a:r>
            <a:endParaRPr sz="2400"/>
          </a:p>
          <a:p>
            <a:pPr indent="457200" lvl="0" marL="0" rtl="0">
              <a:spcBef>
                <a:spcPts val="1600"/>
              </a:spcBef>
              <a:spcAft>
                <a:spcPts val="0"/>
              </a:spcAft>
              <a:buNone/>
            </a:pPr>
            <a:r>
              <a:rPr lang="en" sz="2400"/>
              <a:t>2: Master Gliding with Sensors </a:t>
            </a:r>
            <a:endParaRPr sz="2400"/>
          </a:p>
          <a:p>
            <a:pPr indent="457200" lvl="0" marL="0" rtl="0">
              <a:spcBef>
                <a:spcPts val="0"/>
              </a:spcBef>
              <a:spcAft>
                <a:spcPts val="0"/>
              </a:spcAft>
              <a:buNone/>
            </a:pPr>
            <a:r>
              <a:rPr lang="en" sz="2400"/>
              <a:t>and Feedback </a:t>
            </a:r>
            <a:endParaRPr sz="2400"/>
          </a:p>
        </p:txBody>
      </p:sp>
      <p:pic>
        <p:nvPicPr>
          <p:cNvPr id="186" name="Shape 186"/>
          <p:cNvPicPr preferRelativeResize="0"/>
          <p:nvPr/>
        </p:nvPicPr>
        <p:blipFill rotWithShape="1">
          <a:blip r:embed="rId3">
            <a:alphaModFix/>
          </a:blip>
          <a:srcRect b="0" l="30220" r="26550" t="0"/>
          <a:stretch/>
        </p:blipFill>
        <p:spPr>
          <a:xfrm>
            <a:off x="647400" y="1287925"/>
            <a:ext cx="1746999" cy="2271825"/>
          </a:xfrm>
          <a:prstGeom prst="rect">
            <a:avLst/>
          </a:prstGeom>
          <a:noFill/>
          <a:ln>
            <a:noFill/>
          </a:ln>
        </p:spPr>
      </p:pic>
      <p:cxnSp>
        <p:nvCxnSpPr>
          <p:cNvPr id="187" name="Shape 187"/>
          <p:cNvCxnSpPr/>
          <p:nvPr/>
        </p:nvCxnSpPr>
        <p:spPr>
          <a:xfrm>
            <a:off x="647400" y="1287925"/>
            <a:ext cx="7849200" cy="0"/>
          </a:xfrm>
          <a:prstGeom prst="straightConnector1">
            <a:avLst/>
          </a:prstGeom>
          <a:noFill/>
          <a:ln cap="flat" cmpd="sng" w="76200">
            <a:solidFill>
              <a:srgbClr val="EFEFEF"/>
            </a:solidFill>
            <a:prstDash val="solid"/>
            <a:round/>
            <a:headEnd len="med" w="med" type="none"/>
            <a:tailEnd len="med" w="med" type="triangle"/>
          </a:ln>
        </p:spPr>
      </p:cxnSp>
      <p:sp>
        <p:nvSpPr>
          <p:cNvPr id="188" name="Shape 188"/>
          <p:cNvSpPr/>
          <p:nvPr/>
        </p:nvSpPr>
        <p:spPr>
          <a:xfrm>
            <a:off x="8646200" y="181625"/>
            <a:ext cx="306000" cy="2634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2" name="Shape 192"/>
        <p:cNvGrpSpPr/>
        <p:nvPr/>
      </p:nvGrpSpPr>
      <p:grpSpPr>
        <a:xfrm>
          <a:off x="0" y="0"/>
          <a:ext cx="0" cy="0"/>
          <a:chOff x="0" y="0"/>
          <a:chExt cx="0" cy="0"/>
        </a:xfrm>
      </p:grpSpPr>
      <p:graphicFrame>
        <p:nvGraphicFramePr>
          <p:cNvPr id="193" name="Shape 193"/>
          <p:cNvGraphicFramePr/>
          <p:nvPr/>
        </p:nvGraphicFramePr>
        <p:xfrm>
          <a:off x="0" y="25"/>
          <a:ext cx="3000000" cy="3000000"/>
        </p:xfrm>
        <a:graphic>
          <a:graphicData uri="http://schemas.openxmlformats.org/drawingml/2006/table">
            <a:tbl>
              <a:tblPr>
                <a:noFill/>
                <a:tableStyleId>{E9264743-F879-48C0-8F9D-A022BDC28AF6}</a:tableStyleId>
              </a:tblPr>
              <a:tblGrid>
                <a:gridCol w="665000"/>
                <a:gridCol w="2045375"/>
                <a:gridCol w="1597950"/>
                <a:gridCol w="1597950"/>
                <a:gridCol w="1597950"/>
                <a:gridCol w="1639775"/>
              </a:tblGrid>
              <a:tr h="273250">
                <a:tc gridSpan="2" rowSpan="2">
                  <a:txBody>
                    <a:bodyPr>
                      <a:noAutofit/>
                    </a:bodyPr>
                    <a:lstStyle/>
                    <a:p>
                      <a:pPr indent="0" lvl="0" marL="0" rtl="0" algn="ctr">
                        <a:spcBef>
                          <a:spcPts val="0"/>
                        </a:spcBef>
                        <a:spcAft>
                          <a:spcPts val="0"/>
                        </a:spcAft>
                        <a:buNone/>
                      </a:pPr>
                      <a:r>
                        <a:rPr lang="en" sz="2800">
                          <a:solidFill>
                            <a:schemeClr val="dk1"/>
                          </a:solidFill>
                        </a:rPr>
                        <a:t>Morph Chart</a:t>
                      </a:r>
                      <a:endParaRPr sz="1800" u="sng">
                        <a:solidFill>
                          <a:srgbClr val="FFFFFF"/>
                        </a:solidFill>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solidFill>
                  </a:tcPr>
                </a:tc>
                <a:tc rowSpan="2" hMerge="1"/>
                <a:tc gridSpan="4">
                  <a:txBody>
                    <a:bodyPr>
                      <a:noAutofit/>
                    </a:bodyPr>
                    <a:lstStyle/>
                    <a:p>
                      <a:pPr indent="0" lvl="0" marL="0" rtl="0" algn="ctr">
                        <a:lnSpc>
                          <a:spcPct val="115000"/>
                        </a:lnSpc>
                        <a:spcBef>
                          <a:spcPts val="0"/>
                        </a:spcBef>
                        <a:spcAft>
                          <a:spcPts val="0"/>
                        </a:spcAft>
                        <a:buNone/>
                      </a:pPr>
                      <a:r>
                        <a:rPr lang="en" sz="1000">
                          <a:solidFill>
                            <a:srgbClr val="FFFFFF"/>
                          </a:solidFill>
                        </a:rPr>
                        <a:t>Concepts</a:t>
                      </a:r>
                      <a:endParaRPr sz="1000">
                        <a:solidFill>
                          <a:srgbClr val="FFFFFF"/>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hMerge="1"/>
                <a:tc hMerge="1"/>
                <a:tc hMerge="1"/>
              </a:tr>
              <a:tr h="273250">
                <a:tc gridSpan="2" vMerge="1"/>
                <a:tc hMerge="1" vMerge="1"/>
                <a:tc>
                  <a:txBody>
                    <a:bodyPr>
                      <a:noAutofit/>
                    </a:bodyPr>
                    <a:lstStyle/>
                    <a:p>
                      <a:pPr indent="0" lvl="0" marL="0" rtl="0" algn="ctr">
                        <a:lnSpc>
                          <a:spcPct val="115000"/>
                        </a:lnSpc>
                        <a:spcBef>
                          <a:spcPts val="0"/>
                        </a:spcBef>
                        <a:spcAft>
                          <a:spcPts val="0"/>
                        </a:spcAft>
                        <a:buNone/>
                      </a:pPr>
                      <a:r>
                        <a:rPr lang="en" sz="1000">
                          <a:solidFill>
                            <a:srgbClr val="FFFFFF"/>
                          </a:solidFill>
                        </a:rPr>
                        <a:t>((1))</a:t>
                      </a:r>
                      <a:endParaRPr sz="1000">
                        <a:solidFill>
                          <a:srgbClr val="FFFFFF"/>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noAutofit/>
                    </a:bodyPr>
                    <a:lstStyle/>
                    <a:p>
                      <a:pPr indent="0" lvl="0" marL="0" rtl="0" algn="ctr">
                        <a:lnSpc>
                          <a:spcPct val="115000"/>
                        </a:lnSpc>
                        <a:spcBef>
                          <a:spcPts val="0"/>
                        </a:spcBef>
                        <a:spcAft>
                          <a:spcPts val="0"/>
                        </a:spcAft>
                        <a:buNone/>
                      </a:pPr>
                      <a:r>
                        <a:rPr lang="en" sz="1000">
                          <a:solidFill>
                            <a:srgbClr val="FFFFFF"/>
                          </a:solidFill>
                        </a:rPr>
                        <a:t>((2))</a:t>
                      </a:r>
                      <a:endParaRPr sz="1000">
                        <a:solidFill>
                          <a:srgbClr val="FFFFFF"/>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noAutofit/>
                    </a:bodyPr>
                    <a:lstStyle/>
                    <a:p>
                      <a:pPr indent="0" lvl="0" marL="0" rtl="0" algn="ctr">
                        <a:lnSpc>
                          <a:spcPct val="115000"/>
                        </a:lnSpc>
                        <a:spcBef>
                          <a:spcPts val="0"/>
                        </a:spcBef>
                        <a:spcAft>
                          <a:spcPts val="0"/>
                        </a:spcAft>
                        <a:buNone/>
                      </a:pPr>
                      <a:r>
                        <a:rPr lang="en" sz="1000">
                          <a:solidFill>
                            <a:srgbClr val="FFFFFF"/>
                          </a:solidFill>
                        </a:rPr>
                        <a:t>((3))</a:t>
                      </a:r>
                      <a:endParaRPr sz="1000">
                        <a:solidFill>
                          <a:srgbClr val="FFFFFF"/>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noAutofit/>
                    </a:bodyPr>
                    <a:lstStyle/>
                    <a:p>
                      <a:pPr indent="0" lvl="0" marL="0" rtl="0" algn="ctr">
                        <a:lnSpc>
                          <a:spcPct val="115000"/>
                        </a:lnSpc>
                        <a:spcBef>
                          <a:spcPts val="0"/>
                        </a:spcBef>
                        <a:spcAft>
                          <a:spcPts val="0"/>
                        </a:spcAft>
                        <a:buNone/>
                      </a:pPr>
                      <a:r>
                        <a:rPr lang="en" sz="1000">
                          <a:solidFill>
                            <a:srgbClr val="FFFFFF"/>
                          </a:solidFill>
                        </a:rPr>
                        <a:t>((4))</a:t>
                      </a:r>
                      <a:endParaRPr sz="1000">
                        <a:solidFill>
                          <a:srgbClr val="FFFFFF"/>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273250">
                <a:tc>
                  <a:txBody>
                    <a:bodyPr>
                      <a:noAutofit/>
                    </a:bodyPr>
                    <a:lstStyle/>
                    <a:p>
                      <a:pPr indent="0" lvl="0" marL="0" rtl="0" algn="ctr">
                        <a:lnSpc>
                          <a:spcPct val="115000"/>
                        </a:lnSpc>
                        <a:spcBef>
                          <a:spcPts val="0"/>
                        </a:spcBef>
                        <a:spcAft>
                          <a:spcPts val="0"/>
                        </a:spcAft>
                        <a:buNone/>
                      </a:pPr>
                      <a:r>
                        <a:rPr lang="en" sz="1000"/>
                        <a:t>1</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Receive and process sensor info</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noAutofit/>
                    </a:bodyPr>
                    <a:lstStyle/>
                    <a:p>
                      <a:pPr indent="0" lvl="0" marL="0" rtl="0" algn="ctr">
                        <a:lnSpc>
                          <a:spcPct val="115000"/>
                        </a:lnSpc>
                        <a:spcBef>
                          <a:spcPts val="0"/>
                        </a:spcBef>
                        <a:spcAft>
                          <a:spcPts val="0"/>
                        </a:spcAft>
                        <a:buNone/>
                      </a:pPr>
                      <a:r>
                        <a:rPr lang="en" sz="1000"/>
                        <a:t>mbed</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lang="en" sz="1000"/>
                        <a:t>arduino</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lang="en" sz="1000"/>
                        <a:t>rasberry pi</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lang="en" sz="1000"/>
                        <a:t>offboard</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273250">
                <a:tc>
                  <a:txBody>
                    <a:bodyPr>
                      <a:noAutofit/>
                    </a:bodyPr>
                    <a:lstStyle/>
                    <a:p>
                      <a:pPr indent="0" lvl="0" marL="0" rtl="0" algn="ctr">
                        <a:lnSpc>
                          <a:spcPct val="115000"/>
                        </a:lnSpc>
                        <a:spcBef>
                          <a:spcPts val="0"/>
                        </a:spcBef>
                        <a:spcAft>
                          <a:spcPts val="0"/>
                        </a:spcAft>
                        <a:buNone/>
                      </a:pPr>
                      <a:r>
                        <a:rPr lang="en" sz="1000"/>
                        <a:t>2</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Control algorithm</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noAutofit/>
                    </a:bodyPr>
                    <a:lstStyle/>
                    <a:p>
                      <a:pPr indent="0" lvl="0" marL="0" rtl="0" algn="ctr">
                        <a:lnSpc>
                          <a:spcPct val="115000"/>
                        </a:lnSpc>
                        <a:spcBef>
                          <a:spcPts val="0"/>
                        </a:spcBef>
                        <a:spcAft>
                          <a:spcPts val="0"/>
                        </a:spcAft>
                        <a:buNone/>
                      </a:pPr>
                      <a:r>
                        <a:rPr lang="en" sz="1000"/>
                        <a:t>Closed loop, PI</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lang="en" sz="1000"/>
                        <a:t>Closed loop, PID</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lang="en" sz="1000"/>
                        <a:t>Closed loop, P</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lang="en" sz="1000"/>
                        <a:t>Open loop control</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396975">
                <a:tc>
                  <a:txBody>
                    <a:bodyPr>
                      <a:noAutofit/>
                    </a:bodyPr>
                    <a:lstStyle/>
                    <a:p>
                      <a:pPr indent="0" lvl="0" marL="0" rtl="0" algn="ctr">
                        <a:lnSpc>
                          <a:spcPct val="115000"/>
                        </a:lnSpc>
                        <a:spcBef>
                          <a:spcPts val="0"/>
                        </a:spcBef>
                        <a:spcAft>
                          <a:spcPts val="0"/>
                        </a:spcAft>
                        <a:buNone/>
                      </a:pPr>
                      <a:r>
                        <a:rPr lang="en" sz="1000"/>
                        <a:t>3</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Output signals (of correct type, frequency, power)</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noAutofit/>
                    </a:bodyPr>
                    <a:lstStyle/>
                    <a:p>
                      <a:pPr indent="0" lvl="0" marL="0" rtl="0" algn="ctr">
                        <a:lnSpc>
                          <a:spcPct val="115000"/>
                        </a:lnSpc>
                        <a:spcBef>
                          <a:spcPts val="0"/>
                        </a:spcBef>
                        <a:spcAft>
                          <a:spcPts val="0"/>
                        </a:spcAft>
                        <a:buNone/>
                      </a:pPr>
                      <a:r>
                        <a:rPr lang="en" sz="1000"/>
                        <a:t>produced by microcontroller</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lang="en" sz="1000"/>
                        <a:t>3rd party board</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lgn="ctr">
                        <a:lnSpc>
                          <a:spcPct val="115000"/>
                        </a:lnSpc>
                        <a:spcBef>
                          <a:spcPts val="0"/>
                        </a:spcBef>
                        <a:spcAft>
                          <a:spcPts val="0"/>
                        </a:spcAft>
                        <a:buNone/>
                      </a:pPr>
                      <a:r>
                        <a:rPr lang="en" sz="1000"/>
                        <a:t>homemade board</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noAutofit/>
                    </a:bodyPr>
                    <a:lstStyle/>
                    <a:p>
                      <a:pPr indent="0" lvl="0" marL="0" rtl="0">
                        <a:spcBef>
                          <a:spcPts val="0"/>
                        </a:spcBef>
                        <a:spcAft>
                          <a:spcPts val="0"/>
                        </a:spcAft>
                        <a:buNone/>
                      </a:pPr>
                      <a:r>
                        <a:t/>
                      </a:r>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r h="100000">
                <a:tc>
                  <a:txBody>
                    <a:bodyPr>
                      <a:noAutofit/>
                    </a:bodyPr>
                    <a:lstStyle/>
                    <a:p>
                      <a:pPr indent="0" lvl="0" marL="0" rtl="0" algn="ctr">
                        <a:lnSpc>
                          <a:spcPct val="115000"/>
                        </a:lnSpc>
                        <a:spcBef>
                          <a:spcPts val="0"/>
                        </a:spcBef>
                        <a:spcAft>
                          <a:spcPts val="0"/>
                        </a:spcAft>
                        <a:buNone/>
                      </a:pPr>
                      <a:r>
                        <a:rPr lang="en" sz="1000"/>
                        <a:t>4</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Provide power for motors and controller</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rtl="0" algn="ctr">
                        <a:lnSpc>
                          <a:spcPct val="115000"/>
                        </a:lnSpc>
                        <a:spcBef>
                          <a:spcPts val="0"/>
                        </a:spcBef>
                        <a:spcAft>
                          <a:spcPts val="0"/>
                        </a:spcAft>
                        <a:buNone/>
                      </a:pPr>
                      <a:r>
                        <a:rPr lang="en" sz="1000"/>
                        <a:t>Duracell 9V battery</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lgn="ctr">
                        <a:lnSpc>
                          <a:spcPct val="115000"/>
                        </a:lnSpc>
                        <a:spcBef>
                          <a:spcPts val="0"/>
                        </a:spcBef>
                        <a:spcAft>
                          <a:spcPts val="0"/>
                        </a:spcAft>
                        <a:buNone/>
                      </a:pPr>
                      <a:r>
                        <a:rPr lang="en" sz="1000"/>
                        <a:t>206A 9V battery</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lgn="ctr">
                        <a:lnSpc>
                          <a:spcPct val="115000"/>
                        </a:lnSpc>
                        <a:spcBef>
                          <a:spcPts val="0"/>
                        </a:spcBef>
                        <a:spcAft>
                          <a:spcPts val="0"/>
                        </a:spcAft>
                        <a:buNone/>
                      </a:pPr>
                      <a:r>
                        <a:rPr lang="en" sz="1000"/>
                        <a:t>23A 12V battery</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lgn="ctr">
                        <a:lnSpc>
                          <a:spcPct val="115000"/>
                        </a:lnSpc>
                        <a:spcBef>
                          <a:spcPts val="0"/>
                        </a:spcBef>
                        <a:spcAft>
                          <a:spcPts val="0"/>
                        </a:spcAft>
                        <a:buNone/>
                      </a:pPr>
                      <a:r>
                        <a:rPr lang="en" sz="1000"/>
                        <a:t>lipo???</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575600">
                <a:tc>
                  <a:txBody>
                    <a:bodyPr>
                      <a:noAutofit/>
                    </a:bodyPr>
                    <a:lstStyle/>
                    <a:p>
                      <a:pPr indent="0" lvl="0" marL="0" rtl="0" algn="ctr">
                        <a:lnSpc>
                          <a:spcPct val="115000"/>
                        </a:lnSpc>
                        <a:spcBef>
                          <a:spcPts val="0"/>
                        </a:spcBef>
                        <a:spcAft>
                          <a:spcPts val="0"/>
                        </a:spcAft>
                        <a:buNone/>
                      </a:pPr>
                      <a:r>
                        <a:rPr lang="en" sz="1000"/>
                        <a:t>5</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Control legs in walking motion</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rtl="0" algn="ctr">
                        <a:lnSpc>
                          <a:spcPct val="115000"/>
                        </a:lnSpc>
                        <a:spcBef>
                          <a:spcPts val="0"/>
                        </a:spcBef>
                        <a:spcAft>
                          <a:spcPts val="0"/>
                        </a:spcAft>
                        <a:buNone/>
                      </a:pPr>
                      <a:r>
                        <a:rPr lang="en" sz="1000"/>
                        <a:t>1 DOF limbs attached to DC motors (4)</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lgn="ctr">
                        <a:lnSpc>
                          <a:spcPct val="115000"/>
                        </a:lnSpc>
                        <a:spcBef>
                          <a:spcPts val="0"/>
                        </a:spcBef>
                        <a:spcAft>
                          <a:spcPts val="0"/>
                        </a:spcAft>
                        <a:buNone/>
                      </a:pPr>
                      <a:r>
                        <a:rPr lang="en" sz="1000"/>
                        <a:t>2 DOF limbs controlled by motors (8)</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lgn="ctr">
                        <a:lnSpc>
                          <a:spcPct val="115000"/>
                        </a:lnSpc>
                        <a:spcBef>
                          <a:spcPts val="0"/>
                        </a:spcBef>
                        <a:spcAft>
                          <a:spcPts val="0"/>
                        </a:spcAft>
                        <a:buNone/>
                      </a:pPr>
                      <a:r>
                        <a:rPr lang="en" sz="1000"/>
                        <a:t>2 DOF limbs controlled with motors(6) and pulley system</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lgn="ctr">
                        <a:lnSpc>
                          <a:spcPct val="115000"/>
                        </a:lnSpc>
                        <a:spcBef>
                          <a:spcPts val="0"/>
                        </a:spcBef>
                        <a:spcAft>
                          <a:spcPts val="0"/>
                        </a:spcAft>
                        <a:buNone/>
                      </a:pPr>
                      <a:r>
                        <a:rPr lang="en" sz="1000"/>
                        <a:t>2 DOF limbs controlled with motors(4) and pulley system</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396975">
                <a:tc>
                  <a:txBody>
                    <a:bodyPr>
                      <a:noAutofit/>
                    </a:bodyPr>
                    <a:lstStyle/>
                    <a:p>
                      <a:pPr indent="0" lvl="0" marL="0" rtl="0" algn="ctr">
                        <a:lnSpc>
                          <a:spcPct val="115000"/>
                        </a:lnSpc>
                        <a:spcBef>
                          <a:spcPts val="0"/>
                        </a:spcBef>
                        <a:spcAft>
                          <a:spcPts val="0"/>
                        </a:spcAft>
                        <a:buNone/>
                      </a:pPr>
                      <a:r>
                        <a:rPr lang="en" sz="1000"/>
                        <a:t>6</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Control flight surface to --&gt; bank, change angle of attack</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rtl="0" algn="ctr">
                        <a:lnSpc>
                          <a:spcPct val="115000"/>
                        </a:lnSpc>
                        <a:spcBef>
                          <a:spcPts val="0"/>
                        </a:spcBef>
                        <a:spcAft>
                          <a:spcPts val="0"/>
                        </a:spcAft>
                        <a:buNone/>
                      </a:pPr>
                      <a:r>
                        <a:rPr lang="en" sz="1000"/>
                        <a:t>change center of mass</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lgn="ctr">
                        <a:lnSpc>
                          <a:spcPct val="115000"/>
                        </a:lnSpc>
                        <a:spcBef>
                          <a:spcPts val="0"/>
                        </a:spcBef>
                        <a:spcAft>
                          <a:spcPts val="0"/>
                        </a:spcAft>
                        <a:buNone/>
                      </a:pPr>
                      <a:r>
                        <a:rPr lang="en" sz="1000"/>
                        <a:t>change wing shape</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spcBef>
                          <a:spcPts val="0"/>
                        </a:spcBef>
                        <a:spcAft>
                          <a:spcPts val="0"/>
                        </a:spcAft>
                        <a:buNone/>
                      </a:pPr>
                      <a:r>
                        <a:t/>
                      </a:r>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spcBef>
                          <a:spcPts val="0"/>
                        </a:spcBef>
                        <a:spcAft>
                          <a:spcPts val="0"/>
                        </a:spcAft>
                        <a:buNone/>
                      </a:pPr>
                      <a:r>
                        <a:t/>
                      </a:r>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396975">
                <a:tc>
                  <a:txBody>
                    <a:bodyPr>
                      <a:noAutofit/>
                    </a:bodyPr>
                    <a:lstStyle/>
                    <a:p>
                      <a:pPr indent="0" lvl="0" marL="0" rtl="0" algn="ctr">
                        <a:lnSpc>
                          <a:spcPct val="115000"/>
                        </a:lnSpc>
                        <a:spcBef>
                          <a:spcPts val="0"/>
                        </a:spcBef>
                        <a:spcAft>
                          <a:spcPts val="0"/>
                        </a:spcAft>
                        <a:buNone/>
                      </a:pPr>
                      <a:r>
                        <a:rPr lang="en" sz="1000"/>
                        <a:t>7</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Transition between flying/walking modes</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noAutofit/>
                    </a:bodyPr>
                    <a:lstStyle/>
                    <a:p>
                      <a:pPr indent="0" lvl="0" marL="0" rtl="0" algn="ctr">
                        <a:lnSpc>
                          <a:spcPct val="115000"/>
                        </a:lnSpc>
                        <a:spcBef>
                          <a:spcPts val="0"/>
                        </a:spcBef>
                        <a:spcAft>
                          <a:spcPts val="0"/>
                        </a:spcAft>
                        <a:buNone/>
                      </a:pPr>
                      <a:r>
                        <a:rPr lang="en" sz="1000"/>
                        <a:t>Wing struts rotate down to become legs</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lgn="ctr">
                        <a:lnSpc>
                          <a:spcPct val="115000"/>
                        </a:lnSpc>
                        <a:spcBef>
                          <a:spcPts val="0"/>
                        </a:spcBef>
                        <a:spcAft>
                          <a:spcPts val="0"/>
                        </a:spcAft>
                        <a:buNone/>
                      </a:pPr>
                      <a:r>
                        <a:rPr lang="en" sz="1000"/>
                        <a:t>separate actuators for walking and gliding</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spcBef>
                          <a:spcPts val="0"/>
                        </a:spcBef>
                        <a:spcAft>
                          <a:spcPts val="0"/>
                        </a:spcAft>
                        <a:buNone/>
                      </a:pPr>
                      <a:r>
                        <a:t/>
                      </a:r>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noAutofit/>
                    </a:bodyPr>
                    <a:lstStyle/>
                    <a:p>
                      <a:pPr indent="0" lvl="0" marL="0" rtl="0">
                        <a:spcBef>
                          <a:spcPts val="0"/>
                        </a:spcBef>
                        <a:spcAft>
                          <a:spcPts val="0"/>
                        </a:spcAft>
                        <a:buNone/>
                      </a:pPr>
                      <a:r>
                        <a:t/>
                      </a:r>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273250">
                <a:tc>
                  <a:txBody>
                    <a:bodyPr>
                      <a:noAutofit/>
                    </a:bodyPr>
                    <a:lstStyle/>
                    <a:p>
                      <a:pPr indent="0" lvl="0" marL="0" rtl="0" algn="ctr">
                        <a:lnSpc>
                          <a:spcPct val="115000"/>
                        </a:lnSpc>
                        <a:spcBef>
                          <a:spcPts val="0"/>
                        </a:spcBef>
                        <a:spcAft>
                          <a:spcPts val="0"/>
                        </a:spcAft>
                        <a:buNone/>
                      </a:pPr>
                      <a:r>
                        <a:rPr lang="en" sz="1000"/>
                        <a:t>8</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Sense height above ground</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lang="en" sz="1000"/>
                        <a:t>Range finder</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lgn="ctr">
                        <a:lnSpc>
                          <a:spcPct val="115000"/>
                        </a:lnSpc>
                        <a:spcBef>
                          <a:spcPts val="0"/>
                        </a:spcBef>
                        <a:spcAft>
                          <a:spcPts val="0"/>
                        </a:spcAft>
                        <a:buNone/>
                      </a:pPr>
                      <a:r>
                        <a:rPr lang="en" sz="1000"/>
                        <a:t>External communication</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lgn="ctr">
                        <a:lnSpc>
                          <a:spcPct val="115000"/>
                        </a:lnSpc>
                        <a:spcBef>
                          <a:spcPts val="0"/>
                        </a:spcBef>
                        <a:spcAft>
                          <a:spcPts val="0"/>
                        </a:spcAft>
                        <a:buNone/>
                      </a:pPr>
                      <a:r>
                        <a:rPr lang="en" sz="1000"/>
                        <a:t>Dead Reckoning</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spcBef>
                          <a:spcPts val="0"/>
                        </a:spcBef>
                        <a:spcAft>
                          <a:spcPts val="0"/>
                        </a:spcAft>
                        <a:buNone/>
                      </a:pPr>
                      <a:r>
                        <a:t/>
                      </a:r>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73250">
                <a:tc>
                  <a:txBody>
                    <a:bodyPr>
                      <a:noAutofit/>
                    </a:bodyPr>
                    <a:lstStyle/>
                    <a:p>
                      <a:pPr indent="0" lvl="0" marL="0" rtl="0" algn="ctr">
                        <a:lnSpc>
                          <a:spcPct val="115000"/>
                        </a:lnSpc>
                        <a:spcBef>
                          <a:spcPts val="0"/>
                        </a:spcBef>
                        <a:spcAft>
                          <a:spcPts val="0"/>
                        </a:spcAft>
                        <a:buNone/>
                      </a:pPr>
                      <a:r>
                        <a:rPr lang="en" sz="1000"/>
                        <a:t>9</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Measure speed</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lang="en" sz="1000"/>
                        <a:t>Accelerometer</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lgn="ctr">
                        <a:lnSpc>
                          <a:spcPct val="115000"/>
                        </a:lnSpc>
                        <a:spcBef>
                          <a:spcPts val="0"/>
                        </a:spcBef>
                        <a:spcAft>
                          <a:spcPts val="0"/>
                        </a:spcAft>
                        <a:buNone/>
                      </a:pPr>
                      <a:r>
                        <a:rPr lang="en" sz="1000"/>
                        <a:t>GPS</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lgn="ctr">
                        <a:lnSpc>
                          <a:spcPct val="115000"/>
                        </a:lnSpc>
                        <a:spcBef>
                          <a:spcPts val="0"/>
                        </a:spcBef>
                        <a:spcAft>
                          <a:spcPts val="0"/>
                        </a:spcAft>
                        <a:buNone/>
                      </a:pPr>
                      <a:r>
                        <a:rPr lang="en" sz="1000"/>
                        <a:t>outside input</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spcBef>
                          <a:spcPts val="0"/>
                        </a:spcBef>
                        <a:spcAft>
                          <a:spcPts val="0"/>
                        </a:spcAft>
                        <a:buNone/>
                      </a:pPr>
                      <a:r>
                        <a:t/>
                      </a:r>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96975">
                <a:tc>
                  <a:txBody>
                    <a:bodyPr>
                      <a:noAutofit/>
                    </a:bodyPr>
                    <a:lstStyle/>
                    <a:p>
                      <a:pPr indent="0" lvl="0" marL="0" rtl="0" algn="ctr">
                        <a:lnSpc>
                          <a:spcPct val="115000"/>
                        </a:lnSpc>
                        <a:spcBef>
                          <a:spcPts val="0"/>
                        </a:spcBef>
                        <a:spcAft>
                          <a:spcPts val="0"/>
                        </a:spcAft>
                        <a:buNone/>
                      </a:pPr>
                      <a:r>
                        <a:rPr lang="en" sz="1000"/>
                        <a:t>10</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Measure motor speed/position</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lang="en" sz="1000"/>
                        <a:t>Encoder</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lgn="ctr">
                        <a:lnSpc>
                          <a:spcPct val="115000"/>
                        </a:lnSpc>
                        <a:spcBef>
                          <a:spcPts val="0"/>
                        </a:spcBef>
                        <a:spcAft>
                          <a:spcPts val="0"/>
                        </a:spcAft>
                        <a:buNone/>
                      </a:pPr>
                      <a:r>
                        <a:rPr lang="en" sz="1000"/>
                        <a:t>hall effect or inductance sensors</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lgn="ctr">
                        <a:lnSpc>
                          <a:spcPct val="115000"/>
                        </a:lnSpc>
                        <a:spcBef>
                          <a:spcPts val="0"/>
                        </a:spcBef>
                        <a:spcAft>
                          <a:spcPts val="0"/>
                        </a:spcAft>
                        <a:buNone/>
                      </a:pPr>
                      <a:r>
                        <a:rPr lang="en" sz="1000"/>
                        <a:t>Measure postion of end effectors, not motors</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spcBef>
                          <a:spcPts val="0"/>
                        </a:spcBef>
                        <a:spcAft>
                          <a:spcPts val="0"/>
                        </a:spcAft>
                        <a:buNone/>
                      </a:pPr>
                      <a:r>
                        <a:t/>
                      </a:r>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396975">
                <a:tc>
                  <a:txBody>
                    <a:bodyPr>
                      <a:noAutofit/>
                    </a:bodyPr>
                    <a:lstStyle/>
                    <a:p>
                      <a:pPr indent="0" lvl="0" marL="0" rtl="0" algn="ctr">
                        <a:lnSpc>
                          <a:spcPct val="115000"/>
                        </a:lnSpc>
                        <a:spcBef>
                          <a:spcPts val="0"/>
                        </a:spcBef>
                        <a:spcAft>
                          <a:spcPts val="0"/>
                        </a:spcAft>
                        <a:buNone/>
                      </a:pPr>
                      <a:r>
                        <a:rPr lang="en" sz="1000"/>
                        <a:t>11</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Sense orientation</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noAutofit/>
                    </a:bodyPr>
                    <a:lstStyle/>
                    <a:p>
                      <a:pPr indent="0" lvl="0" marL="0" rtl="0" algn="ctr">
                        <a:lnSpc>
                          <a:spcPct val="115000"/>
                        </a:lnSpc>
                        <a:spcBef>
                          <a:spcPts val="0"/>
                        </a:spcBef>
                        <a:spcAft>
                          <a:spcPts val="0"/>
                        </a:spcAft>
                        <a:buNone/>
                      </a:pPr>
                      <a:r>
                        <a:rPr lang="en" sz="1000"/>
                        <a:t>Magnetic compass</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lgn="ctr">
                        <a:lnSpc>
                          <a:spcPct val="115000"/>
                        </a:lnSpc>
                        <a:spcBef>
                          <a:spcPts val="0"/>
                        </a:spcBef>
                        <a:spcAft>
                          <a:spcPts val="0"/>
                        </a:spcAft>
                        <a:buNone/>
                      </a:pPr>
                      <a:r>
                        <a:rPr lang="en" sz="1000"/>
                        <a:t>GPS</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lgn="ctr">
                        <a:lnSpc>
                          <a:spcPct val="115000"/>
                        </a:lnSpc>
                        <a:spcBef>
                          <a:spcPts val="0"/>
                        </a:spcBef>
                        <a:spcAft>
                          <a:spcPts val="0"/>
                        </a:spcAft>
                        <a:buNone/>
                      </a:pPr>
                      <a:r>
                        <a:rPr lang="en" sz="1000"/>
                        <a:t>Callibrate to nearby objects and sense position</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noAutofit/>
                    </a:bodyPr>
                    <a:lstStyle/>
                    <a:p>
                      <a:pPr indent="0" lvl="0" marL="0" rtl="0" algn="ctr">
                        <a:lnSpc>
                          <a:spcPct val="115000"/>
                        </a:lnSpc>
                        <a:spcBef>
                          <a:spcPts val="0"/>
                        </a:spcBef>
                        <a:spcAft>
                          <a:spcPts val="0"/>
                        </a:spcAft>
                        <a:buNone/>
                      </a:pPr>
                      <a:r>
                        <a:rPr lang="en" sz="1000"/>
                        <a:t>Gyro</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73250">
                <a:tc>
                  <a:txBody>
                    <a:bodyPr>
                      <a:noAutofit/>
                    </a:bodyPr>
                    <a:lstStyle/>
                    <a:p>
                      <a:pPr indent="0" lvl="0" marL="0" rtl="0" algn="ctr">
                        <a:lnSpc>
                          <a:spcPct val="115000"/>
                        </a:lnSpc>
                        <a:spcBef>
                          <a:spcPts val="0"/>
                        </a:spcBef>
                        <a:spcAft>
                          <a:spcPts val="0"/>
                        </a:spcAft>
                        <a:buNone/>
                      </a:pPr>
                      <a:r>
                        <a:rPr lang="en" sz="1000"/>
                        <a:t>12</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move on ground</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gn="ctr">
                        <a:lnSpc>
                          <a:spcPct val="115000"/>
                        </a:lnSpc>
                        <a:spcBef>
                          <a:spcPts val="0"/>
                        </a:spcBef>
                        <a:spcAft>
                          <a:spcPts val="0"/>
                        </a:spcAft>
                        <a:buNone/>
                      </a:pPr>
                      <a:r>
                        <a:rPr lang="en" sz="1000"/>
                        <a:t>crawling</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lang="en" sz="1000"/>
                        <a:t>walk/running</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lang="en" sz="1000"/>
                        <a:t>inchworm</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lang="en" sz="1000"/>
                        <a:t>wheels</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273250">
                <a:tc>
                  <a:txBody>
                    <a:bodyPr>
                      <a:noAutofit/>
                    </a:bodyPr>
                    <a:lstStyle/>
                    <a:p>
                      <a:pPr indent="0" lvl="0" marL="0" rtl="0" algn="ctr">
                        <a:lnSpc>
                          <a:spcPct val="115000"/>
                        </a:lnSpc>
                        <a:spcBef>
                          <a:spcPts val="0"/>
                        </a:spcBef>
                        <a:spcAft>
                          <a:spcPts val="0"/>
                        </a:spcAft>
                        <a:buNone/>
                      </a:pPr>
                      <a:r>
                        <a:rPr lang="en" sz="1000"/>
                        <a:t>13</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gn="ctr">
                        <a:lnSpc>
                          <a:spcPct val="115000"/>
                        </a:lnSpc>
                        <a:spcBef>
                          <a:spcPts val="0"/>
                        </a:spcBef>
                        <a:spcAft>
                          <a:spcPts val="0"/>
                        </a:spcAft>
                        <a:buNone/>
                      </a:pPr>
                      <a:r>
                        <a:rPr lang="en" sz="1000">
                          <a:solidFill>
                            <a:srgbClr val="222222"/>
                          </a:solidFill>
                        </a:rPr>
                        <a:t>Create sufficient lift for flying</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noAutofit/>
                    </a:bodyPr>
                    <a:lstStyle/>
                    <a:p>
                      <a:pPr indent="0" lvl="0" marL="0" rtl="0" algn="ctr">
                        <a:lnSpc>
                          <a:spcPct val="115000"/>
                        </a:lnSpc>
                        <a:spcBef>
                          <a:spcPts val="0"/>
                        </a:spcBef>
                        <a:spcAft>
                          <a:spcPts val="0"/>
                        </a:spcAft>
                        <a:buNone/>
                      </a:pPr>
                      <a:r>
                        <a:rPr lang="en" sz="1000"/>
                        <a:t>integrated wing surface</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lang="en" sz="1000"/>
                        <a:t>detachable wing surface</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lang="en" sz="1000"/>
                        <a:t>extendable wing surface</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noAutofit/>
                    </a:bodyPr>
                    <a:lstStyle/>
                    <a:p>
                      <a:pPr indent="0" lvl="0" marL="0" rtl="0" algn="ctr">
                        <a:lnSpc>
                          <a:spcPct val="115000"/>
                        </a:lnSpc>
                        <a:spcBef>
                          <a:spcPts val="0"/>
                        </a:spcBef>
                        <a:spcAft>
                          <a:spcPts val="0"/>
                        </a:spcAft>
                        <a:buNone/>
                      </a:pPr>
                      <a:r>
                        <a:rPr lang="en" sz="1000"/>
                        <a:t>hydostatic (eg blimp)</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bl>
          </a:graphicData>
        </a:graphic>
      </p:graphicFrame>
      <p:sp>
        <p:nvSpPr>
          <p:cNvPr id="194" name="Shape 194"/>
          <p:cNvSpPr/>
          <p:nvPr/>
        </p:nvSpPr>
        <p:spPr>
          <a:xfrm>
            <a:off x="4327475" y="568750"/>
            <a:ext cx="1570800" cy="25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a:off x="4327475" y="1078250"/>
            <a:ext cx="1570800" cy="411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a:off x="4327475" y="819850"/>
            <a:ext cx="1570800" cy="25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a:off x="5919775" y="1490000"/>
            <a:ext cx="15708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a:off x="4327475" y="1871000"/>
            <a:ext cx="1570800" cy="575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a:off x="2736075" y="2451255"/>
            <a:ext cx="15708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a:off x="2736075" y="2843575"/>
            <a:ext cx="15708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a:off x="2736075" y="3235900"/>
            <a:ext cx="1570800" cy="25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4327475" y="3535950"/>
            <a:ext cx="1570800" cy="25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a:off x="4327475" y="4184025"/>
            <a:ext cx="15708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p:nvPr/>
        </p:nvSpPr>
        <p:spPr>
          <a:xfrm>
            <a:off x="2736075" y="3787050"/>
            <a:ext cx="1570800" cy="38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a:off x="2736075" y="4581000"/>
            <a:ext cx="1570800" cy="25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5919775" y="4876300"/>
            <a:ext cx="1570800" cy="25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0" name="Shape 210"/>
        <p:cNvGrpSpPr/>
        <p:nvPr/>
      </p:nvGrpSpPr>
      <p:grpSpPr>
        <a:xfrm>
          <a:off x="0" y="0"/>
          <a:ext cx="0" cy="0"/>
          <a:chOff x="0" y="0"/>
          <a:chExt cx="0" cy="0"/>
        </a:xfrm>
      </p:grpSpPr>
      <p:sp>
        <p:nvSpPr>
          <p:cNvPr id="211" name="Shape 211"/>
          <p:cNvSpPr txBox="1"/>
          <p:nvPr>
            <p:ph type="title"/>
          </p:nvPr>
        </p:nvSpPr>
        <p:spPr>
          <a:xfrm>
            <a:off x="4611000" y="129200"/>
            <a:ext cx="444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WBS: </a:t>
            </a:r>
            <a:r>
              <a:rPr lang="en"/>
              <a:t>Work Breakdown Structure / Gantt Chart</a:t>
            </a:r>
            <a:endParaRPr/>
          </a:p>
        </p:txBody>
      </p:sp>
      <p:sp>
        <p:nvSpPr>
          <p:cNvPr id="212" name="Shape 212"/>
          <p:cNvSpPr txBox="1"/>
          <p:nvPr>
            <p:ph idx="1" type="body"/>
          </p:nvPr>
        </p:nvSpPr>
        <p:spPr>
          <a:xfrm>
            <a:off x="311688" y="1152475"/>
            <a:ext cx="3999900" cy="3649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1600"/>
              </a:spcAft>
              <a:buNone/>
            </a:pPr>
            <a:r>
              <a:rPr lang="en"/>
              <a:t>		</a:t>
            </a:r>
            <a:r>
              <a:rPr lang="en">
                <a:solidFill>
                  <a:srgbClr val="FFFFFF"/>
                </a:solidFill>
              </a:rPr>
              <a:t>lk</a:t>
            </a:r>
            <a:endParaRPr>
              <a:solidFill>
                <a:srgbClr val="FFFFFF"/>
              </a:solidFill>
            </a:endParaRPr>
          </a:p>
        </p:txBody>
      </p:sp>
      <p:pic>
        <p:nvPicPr>
          <p:cNvPr id="213" name="Shape 213"/>
          <p:cNvPicPr preferRelativeResize="0"/>
          <p:nvPr/>
        </p:nvPicPr>
        <p:blipFill>
          <a:blip r:embed="rId3">
            <a:alphaModFix/>
          </a:blip>
          <a:stretch>
            <a:fillRect/>
          </a:stretch>
        </p:blipFill>
        <p:spPr>
          <a:xfrm>
            <a:off x="0" y="0"/>
            <a:ext cx="4534400" cy="5143500"/>
          </a:xfrm>
          <a:prstGeom prst="rect">
            <a:avLst/>
          </a:prstGeom>
          <a:noFill/>
          <a:ln>
            <a:noFill/>
          </a:ln>
        </p:spPr>
      </p:pic>
      <p:sp>
        <p:nvSpPr>
          <p:cNvPr id="214" name="Shape 214"/>
          <p:cNvSpPr txBox="1"/>
          <p:nvPr>
            <p:ph idx="2" type="body"/>
          </p:nvPr>
        </p:nvSpPr>
        <p:spPr>
          <a:xfrm>
            <a:off x="4611000" y="1107350"/>
            <a:ext cx="44469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F1C232"/>
                </a:solidFill>
              </a:rPr>
              <a:t>SPRING SEMESTER</a:t>
            </a:r>
            <a:endParaRPr>
              <a:solidFill>
                <a:srgbClr val="F1C232"/>
              </a:solidFill>
            </a:endParaRPr>
          </a:p>
          <a:p>
            <a:pPr indent="0" lvl="0" marL="0" rtl="0">
              <a:spcBef>
                <a:spcPts val="1600"/>
              </a:spcBef>
              <a:spcAft>
                <a:spcPts val="0"/>
              </a:spcAft>
              <a:buNone/>
            </a:pPr>
            <a:r>
              <a:rPr lang="en"/>
              <a:t>WBS broken into 7 categories: </a:t>
            </a:r>
            <a:endParaRPr/>
          </a:p>
          <a:p>
            <a:pPr indent="-317500" lvl="0" marL="457200" rtl="0">
              <a:spcBef>
                <a:spcPts val="1600"/>
              </a:spcBef>
              <a:spcAft>
                <a:spcPts val="0"/>
              </a:spcAft>
              <a:buSzPts val="1400"/>
              <a:buChar char="●"/>
            </a:pPr>
            <a:r>
              <a:rPr lang="en"/>
              <a:t>Electrical (11 weeks)</a:t>
            </a:r>
            <a:endParaRPr/>
          </a:p>
          <a:p>
            <a:pPr indent="-317500" lvl="0" marL="457200" rtl="0">
              <a:spcBef>
                <a:spcPts val="0"/>
              </a:spcBef>
              <a:spcAft>
                <a:spcPts val="0"/>
              </a:spcAft>
              <a:buSzPts val="1400"/>
              <a:buChar char="●"/>
            </a:pPr>
            <a:r>
              <a:rPr lang="en"/>
              <a:t>Mechanical (10 weeks)</a:t>
            </a:r>
            <a:endParaRPr/>
          </a:p>
          <a:p>
            <a:pPr indent="-317500" lvl="0" marL="457200" rtl="0">
              <a:spcBef>
                <a:spcPts val="0"/>
              </a:spcBef>
              <a:spcAft>
                <a:spcPts val="0"/>
              </a:spcAft>
              <a:buSzPts val="1400"/>
              <a:buChar char="●"/>
            </a:pPr>
            <a:r>
              <a:rPr lang="en"/>
              <a:t>Software: Code (3 weeks) </a:t>
            </a:r>
            <a:endParaRPr/>
          </a:p>
          <a:p>
            <a:pPr indent="-317500" lvl="0" marL="457200" rtl="0">
              <a:spcBef>
                <a:spcPts val="0"/>
              </a:spcBef>
              <a:spcAft>
                <a:spcPts val="0"/>
              </a:spcAft>
              <a:buSzPts val="1400"/>
              <a:buChar char="●"/>
            </a:pPr>
            <a:r>
              <a:rPr lang="en"/>
              <a:t>Systems Engineering (2 weeks)</a:t>
            </a:r>
            <a:endParaRPr/>
          </a:p>
          <a:p>
            <a:pPr indent="-317500" lvl="0" marL="457200" rtl="0">
              <a:spcBef>
                <a:spcPts val="0"/>
              </a:spcBef>
              <a:spcAft>
                <a:spcPts val="0"/>
              </a:spcAft>
              <a:buSzPts val="1400"/>
              <a:buChar char="●"/>
            </a:pPr>
            <a:r>
              <a:rPr lang="en"/>
              <a:t>Project Management (2 weeks)</a:t>
            </a:r>
            <a:endParaRPr/>
          </a:p>
          <a:p>
            <a:pPr indent="-317500" lvl="0" marL="457200" rtl="0">
              <a:spcBef>
                <a:spcPts val="0"/>
              </a:spcBef>
              <a:spcAft>
                <a:spcPts val="0"/>
              </a:spcAft>
              <a:buSzPts val="1400"/>
              <a:buChar char="●"/>
            </a:pPr>
            <a:r>
              <a:rPr lang="en"/>
              <a:t>System Test (4 weeks)</a:t>
            </a:r>
            <a:endParaRPr/>
          </a:p>
          <a:p>
            <a:pPr indent="-317500" lvl="0" marL="457200" rtl="0">
              <a:spcBef>
                <a:spcPts val="0"/>
              </a:spcBef>
              <a:spcAft>
                <a:spcPts val="0"/>
              </a:spcAft>
              <a:buSzPts val="1400"/>
              <a:buChar char="●"/>
            </a:pPr>
            <a:r>
              <a:rPr lang="en"/>
              <a:t>Documentation (5 weeks) </a:t>
            </a:r>
            <a:endParaRPr/>
          </a:p>
          <a:p>
            <a:pPr indent="0" lvl="0" marL="0" rtl="0">
              <a:spcBef>
                <a:spcPts val="1600"/>
              </a:spcBef>
              <a:spcAft>
                <a:spcPts val="1600"/>
              </a:spcAft>
              <a:buNone/>
            </a:pPr>
            <a:r>
              <a:rPr lang="en"/>
              <a:t>  Approximately 11 weeks </a:t>
            </a:r>
            <a:endParaRPr/>
          </a:p>
        </p:txBody>
      </p:sp>
      <p:pic>
        <p:nvPicPr>
          <p:cNvPr id="215" name="Shape 215"/>
          <p:cNvPicPr preferRelativeResize="0"/>
          <p:nvPr/>
        </p:nvPicPr>
        <p:blipFill>
          <a:blip r:embed="rId4">
            <a:alphaModFix/>
          </a:blip>
          <a:stretch>
            <a:fillRect/>
          </a:stretch>
        </p:blipFill>
        <p:spPr>
          <a:xfrm>
            <a:off x="7314050" y="3766575"/>
            <a:ext cx="2093575" cy="1256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Robot 1</a:t>
            </a:r>
            <a:endParaRPr/>
          </a:p>
        </p:txBody>
      </p:sp>
      <p:sp>
        <p:nvSpPr>
          <p:cNvPr id="221" name="Shape 2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200">
                <a:solidFill>
                  <a:srgbClr val="FFD966"/>
                </a:solidFill>
              </a:rPr>
              <a:t>Ground</a:t>
            </a:r>
            <a:r>
              <a:rPr lang="en" sz="7200">
                <a:solidFill>
                  <a:srgbClr val="FFD966"/>
                </a:solidFill>
              </a:rPr>
              <a:t> Robot</a:t>
            </a:r>
            <a:endParaRPr sz="7200">
              <a:solidFill>
                <a:srgbClr val="FFD966"/>
              </a:solidFill>
            </a:endParaRPr>
          </a:p>
        </p:txBody>
      </p:sp>
      <p:pic>
        <p:nvPicPr>
          <p:cNvPr id="222" name="Shape 222"/>
          <p:cNvPicPr preferRelativeResize="0"/>
          <p:nvPr/>
        </p:nvPicPr>
        <p:blipFill>
          <a:blip r:embed="rId3">
            <a:alphaModFix/>
          </a:blip>
          <a:stretch>
            <a:fillRect/>
          </a:stretch>
        </p:blipFill>
        <p:spPr>
          <a:xfrm>
            <a:off x="4767175" y="2738775"/>
            <a:ext cx="2600325" cy="1733550"/>
          </a:xfrm>
          <a:prstGeom prst="rect">
            <a:avLst/>
          </a:prstGeom>
          <a:noFill/>
          <a:ln>
            <a:noFill/>
          </a:ln>
        </p:spPr>
      </p:pic>
      <p:pic>
        <p:nvPicPr>
          <p:cNvPr id="223" name="Shape 223"/>
          <p:cNvPicPr preferRelativeResize="0"/>
          <p:nvPr/>
        </p:nvPicPr>
        <p:blipFill rotWithShape="1">
          <a:blip r:embed="rId4">
            <a:alphaModFix/>
          </a:blip>
          <a:srcRect b="0" l="5586" r="2838" t="0"/>
          <a:stretch/>
        </p:blipFill>
        <p:spPr>
          <a:xfrm>
            <a:off x="1776490" y="2738775"/>
            <a:ext cx="2348060" cy="1733550"/>
          </a:xfrm>
          <a:prstGeom prst="rect">
            <a:avLst/>
          </a:prstGeom>
          <a:noFill/>
          <a:ln>
            <a:noFill/>
          </a:ln>
        </p:spPr>
      </p:pic>
      <p:pic>
        <p:nvPicPr>
          <p:cNvPr id="224" name="Shape 224"/>
          <p:cNvPicPr preferRelativeResize="0"/>
          <p:nvPr/>
        </p:nvPicPr>
        <p:blipFill rotWithShape="1">
          <a:blip r:embed="rId5">
            <a:alphaModFix/>
          </a:blip>
          <a:srcRect b="18626" l="0" r="0" t="0"/>
          <a:stretch/>
        </p:blipFill>
        <p:spPr>
          <a:xfrm>
            <a:off x="6904800" y="161050"/>
            <a:ext cx="1869075" cy="114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652463" y="552450"/>
            <a:ext cx="7839075" cy="4038600"/>
          </a:xfrm>
          <a:prstGeom prst="rect">
            <a:avLst/>
          </a:prstGeom>
          <a:noFill/>
          <a:ln>
            <a:noFill/>
          </a:ln>
        </p:spPr>
      </p:pic>
      <p:sp>
        <p:nvSpPr>
          <p:cNvPr id="230" name="Shape 230"/>
          <p:cNvSpPr/>
          <p:nvPr/>
        </p:nvSpPr>
        <p:spPr>
          <a:xfrm>
            <a:off x="8646200" y="181625"/>
            <a:ext cx="306000" cy="263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Ground Robot Preliminary </a:t>
            </a:r>
            <a:r>
              <a:rPr lang="en"/>
              <a:t>Structures</a:t>
            </a:r>
            <a:endParaRPr/>
          </a:p>
        </p:txBody>
      </p:sp>
      <p:pic>
        <p:nvPicPr>
          <p:cNvPr id="236" name="Shape 236"/>
          <p:cNvPicPr preferRelativeResize="0"/>
          <p:nvPr/>
        </p:nvPicPr>
        <p:blipFill rotWithShape="1">
          <a:blip r:embed="rId3">
            <a:alphaModFix/>
          </a:blip>
          <a:srcRect b="6698" l="11957" r="8481" t="30522"/>
          <a:stretch/>
        </p:blipFill>
        <p:spPr>
          <a:xfrm>
            <a:off x="1090800" y="572688"/>
            <a:ext cx="3331926" cy="1970250"/>
          </a:xfrm>
          <a:prstGeom prst="rect">
            <a:avLst/>
          </a:prstGeom>
          <a:noFill/>
          <a:ln>
            <a:noFill/>
          </a:ln>
        </p:spPr>
      </p:pic>
      <p:pic>
        <p:nvPicPr>
          <p:cNvPr id="237" name="Shape 237"/>
          <p:cNvPicPr preferRelativeResize="0"/>
          <p:nvPr/>
        </p:nvPicPr>
        <p:blipFill rotWithShape="1">
          <a:blip r:embed="rId4">
            <a:alphaModFix/>
          </a:blip>
          <a:srcRect b="18781" l="22687" r="14117" t="16456"/>
          <a:stretch/>
        </p:blipFill>
        <p:spPr>
          <a:xfrm rot="-5400000">
            <a:off x="5109213" y="-22388"/>
            <a:ext cx="3247400" cy="4437575"/>
          </a:xfrm>
          <a:prstGeom prst="rect">
            <a:avLst/>
          </a:prstGeom>
          <a:noFill/>
          <a:ln>
            <a:noFill/>
          </a:ln>
        </p:spPr>
      </p:pic>
      <p:pic>
        <p:nvPicPr>
          <p:cNvPr descr="IMG_5895.JPG" id="238" name="Shape 238"/>
          <p:cNvPicPr preferRelativeResize="0"/>
          <p:nvPr/>
        </p:nvPicPr>
        <p:blipFill rotWithShape="1">
          <a:blip r:embed="rId5">
            <a:alphaModFix/>
          </a:blip>
          <a:srcRect b="16629" l="11458" r="35614" t="53288"/>
          <a:stretch/>
        </p:blipFill>
        <p:spPr>
          <a:xfrm>
            <a:off x="2250350" y="2654925"/>
            <a:ext cx="2172374" cy="1646427"/>
          </a:xfrm>
          <a:prstGeom prst="rect">
            <a:avLst/>
          </a:prstGeom>
          <a:noFill/>
          <a:ln>
            <a:noFill/>
          </a:ln>
        </p:spPr>
      </p:pic>
      <p:sp>
        <p:nvSpPr>
          <p:cNvPr id="239" name="Shape 239"/>
          <p:cNvSpPr txBox="1"/>
          <p:nvPr/>
        </p:nvSpPr>
        <p:spPr>
          <a:xfrm>
            <a:off x="64300" y="2609000"/>
            <a:ext cx="2172300" cy="246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Top left: preliminary walking frame; popsicle stick, wire, and electrical tape</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Bottom left: sketch of walking frame with gliding mechanism</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t/>
            </a:r>
            <a:endParaRPr>
              <a:solidFill>
                <a:srgbClr val="FFFFFF"/>
              </a:solidFill>
            </a:endParaRPr>
          </a:p>
        </p:txBody>
      </p:sp>
      <p:sp>
        <p:nvSpPr>
          <p:cNvPr id="240" name="Shape 240"/>
          <p:cNvSpPr txBox="1"/>
          <p:nvPr/>
        </p:nvSpPr>
        <p:spPr>
          <a:xfrm>
            <a:off x="4500575" y="3885175"/>
            <a:ext cx="4451100" cy="1102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Above: first construction of potential walking and gliding structure</a:t>
            </a:r>
            <a:endParaRPr>
              <a:solidFill>
                <a:srgbClr val="FFFFFF"/>
              </a:solidFill>
            </a:endParaRPr>
          </a:p>
        </p:txBody>
      </p:sp>
      <p:sp>
        <p:nvSpPr>
          <p:cNvPr id="241" name="Shape 241"/>
          <p:cNvSpPr/>
          <p:nvPr/>
        </p:nvSpPr>
        <p:spPr>
          <a:xfrm>
            <a:off x="8646200" y="181625"/>
            <a:ext cx="306000" cy="2634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Microcontroller + Servo Shield + Micro Servos</a:t>
            </a:r>
            <a:endParaRPr/>
          </a:p>
          <a:p>
            <a:pPr indent="0" lvl="0" marL="0" rtl="0">
              <a:spcBef>
                <a:spcPts val="0"/>
              </a:spcBef>
              <a:spcAft>
                <a:spcPts val="0"/>
              </a:spcAft>
              <a:buNone/>
            </a:pPr>
            <a:r>
              <a:t/>
            </a:r>
            <a:endParaRPr/>
          </a:p>
        </p:txBody>
      </p:sp>
      <p:sp>
        <p:nvSpPr>
          <p:cNvPr id="247" name="Shape 247"/>
          <p:cNvSpPr txBox="1"/>
          <p:nvPr>
            <p:ph idx="1" type="body"/>
          </p:nvPr>
        </p:nvSpPr>
        <p:spPr>
          <a:xfrm>
            <a:off x="311700" y="711400"/>
            <a:ext cx="2598300" cy="2862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1C232"/>
                </a:solidFill>
              </a:rPr>
              <a:t>Arduino UNO</a:t>
            </a:r>
            <a:endParaRPr>
              <a:solidFill>
                <a:srgbClr val="F1C232"/>
              </a:solidFill>
            </a:endParaRPr>
          </a:p>
          <a:p>
            <a:pPr indent="0" lvl="0" marL="0" rtl="0">
              <a:spcBef>
                <a:spcPts val="0"/>
              </a:spcBef>
              <a:spcAft>
                <a:spcPts val="0"/>
              </a:spcAft>
              <a:buNone/>
            </a:pPr>
            <a:r>
              <a:rPr lang="en" sz="1400">
                <a:solidFill>
                  <a:srgbClr val="FFF2CC"/>
                </a:solidFill>
              </a:rPr>
              <a:t>Microcontroller board </a:t>
            </a:r>
            <a:endParaRPr sz="1400">
              <a:solidFill>
                <a:srgbClr val="FFF2CC"/>
              </a:solidFill>
            </a:endParaRPr>
          </a:p>
          <a:p>
            <a:pPr indent="0" lvl="0" marL="0" rtl="0">
              <a:spcBef>
                <a:spcPts val="0"/>
              </a:spcBef>
              <a:spcAft>
                <a:spcPts val="0"/>
              </a:spcAft>
              <a:buNone/>
            </a:pPr>
            <a:r>
              <a:rPr lang="en" sz="1400">
                <a:solidFill>
                  <a:srgbClr val="FFF2CC"/>
                </a:solidFill>
              </a:rPr>
              <a:t>14 digital input/output pins </a:t>
            </a:r>
            <a:endParaRPr sz="1400">
              <a:solidFill>
                <a:srgbClr val="FFF2CC"/>
              </a:solidFill>
            </a:endParaRPr>
          </a:p>
          <a:p>
            <a:pPr indent="457200" lvl="0" marL="0" rtl="0">
              <a:spcBef>
                <a:spcPts val="0"/>
              </a:spcBef>
              <a:spcAft>
                <a:spcPts val="0"/>
              </a:spcAft>
              <a:buNone/>
            </a:pPr>
            <a:r>
              <a:rPr lang="en" sz="1400">
                <a:solidFill>
                  <a:srgbClr val="FFF2CC"/>
                </a:solidFill>
              </a:rPr>
              <a:t>6 PWM outputs</a:t>
            </a:r>
            <a:endParaRPr sz="1400">
              <a:solidFill>
                <a:srgbClr val="FFF2CC"/>
              </a:solidFill>
            </a:endParaRPr>
          </a:p>
          <a:p>
            <a:pPr indent="457200" lvl="0" marL="0" rtl="0">
              <a:spcBef>
                <a:spcPts val="0"/>
              </a:spcBef>
              <a:spcAft>
                <a:spcPts val="0"/>
              </a:spcAft>
              <a:buNone/>
            </a:pPr>
            <a:r>
              <a:rPr lang="en" sz="1400">
                <a:solidFill>
                  <a:srgbClr val="FFF2CC"/>
                </a:solidFill>
              </a:rPr>
              <a:t>6 analog inputs</a:t>
            </a:r>
            <a:endParaRPr sz="1400">
              <a:solidFill>
                <a:srgbClr val="FFF2CC"/>
              </a:solidFill>
            </a:endParaRPr>
          </a:p>
          <a:p>
            <a:pPr indent="457200" lvl="0" marL="0" rtl="0">
              <a:spcBef>
                <a:spcPts val="0"/>
              </a:spcBef>
              <a:spcAft>
                <a:spcPts val="0"/>
              </a:spcAft>
              <a:buNone/>
            </a:pPr>
            <a:r>
              <a:rPr lang="en" sz="1400">
                <a:solidFill>
                  <a:srgbClr val="FFF2CC"/>
                </a:solidFill>
              </a:rPr>
              <a:t>16 MHz quartz crystal</a:t>
            </a:r>
            <a:endParaRPr sz="1400">
              <a:solidFill>
                <a:srgbClr val="FFF2CC"/>
              </a:solidFill>
            </a:endParaRPr>
          </a:p>
          <a:p>
            <a:pPr indent="457200" lvl="0" marL="0" rtl="0">
              <a:spcBef>
                <a:spcPts val="0"/>
              </a:spcBef>
              <a:spcAft>
                <a:spcPts val="0"/>
              </a:spcAft>
              <a:buNone/>
            </a:pPr>
            <a:r>
              <a:rPr lang="en" sz="1400">
                <a:solidFill>
                  <a:srgbClr val="FFF2CC"/>
                </a:solidFill>
              </a:rPr>
              <a:t>USB and power jack</a:t>
            </a:r>
            <a:endParaRPr sz="1400">
              <a:solidFill>
                <a:srgbClr val="FFF2CC"/>
              </a:solidFill>
            </a:endParaRPr>
          </a:p>
          <a:p>
            <a:pPr indent="457200" lvl="0" marL="0" rtl="0">
              <a:spcBef>
                <a:spcPts val="0"/>
              </a:spcBef>
              <a:spcAft>
                <a:spcPts val="0"/>
              </a:spcAft>
              <a:buNone/>
            </a:pPr>
            <a:r>
              <a:rPr lang="en" sz="1400">
                <a:solidFill>
                  <a:srgbClr val="FFF2CC"/>
                </a:solidFill>
              </a:rPr>
              <a:t>ICSP header</a:t>
            </a:r>
            <a:endParaRPr i="1" sz="1400">
              <a:solidFill>
                <a:srgbClr val="FFF2CC"/>
              </a:solidFill>
            </a:endParaRPr>
          </a:p>
          <a:p>
            <a:pPr indent="0" lvl="0" marL="0" rtl="0">
              <a:spcBef>
                <a:spcPts val="0"/>
              </a:spcBef>
              <a:spcAft>
                <a:spcPts val="1600"/>
              </a:spcAft>
              <a:buNone/>
            </a:pPr>
            <a:br>
              <a:rPr lang="en">
                <a:solidFill>
                  <a:srgbClr val="FFF2CC"/>
                </a:solidFill>
              </a:rPr>
            </a:br>
            <a:endParaRPr>
              <a:solidFill>
                <a:srgbClr val="FFF2CC"/>
              </a:solidFill>
            </a:endParaRPr>
          </a:p>
        </p:txBody>
      </p:sp>
      <p:pic>
        <p:nvPicPr>
          <p:cNvPr id="248" name="Shape 248"/>
          <p:cNvPicPr preferRelativeResize="0"/>
          <p:nvPr/>
        </p:nvPicPr>
        <p:blipFill>
          <a:blip r:embed="rId3">
            <a:alphaModFix/>
          </a:blip>
          <a:stretch>
            <a:fillRect/>
          </a:stretch>
        </p:blipFill>
        <p:spPr>
          <a:xfrm>
            <a:off x="440076" y="3168015"/>
            <a:ext cx="2151975" cy="1580835"/>
          </a:xfrm>
          <a:prstGeom prst="rect">
            <a:avLst/>
          </a:prstGeom>
          <a:noFill/>
          <a:ln>
            <a:noFill/>
          </a:ln>
        </p:spPr>
      </p:pic>
      <p:sp>
        <p:nvSpPr>
          <p:cNvPr id="249" name="Shape 249"/>
          <p:cNvSpPr txBox="1"/>
          <p:nvPr>
            <p:ph idx="1" type="body"/>
          </p:nvPr>
        </p:nvSpPr>
        <p:spPr>
          <a:xfrm>
            <a:off x="2681400" y="711400"/>
            <a:ext cx="3177900" cy="3496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1C232"/>
                </a:solidFill>
              </a:rPr>
              <a:t>Adafruit Servo Shield</a:t>
            </a:r>
            <a:endParaRPr sz="2400">
              <a:solidFill>
                <a:srgbClr val="F1C232"/>
              </a:solidFill>
            </a:endParaRPr>
          </a:p>
          <a:p>
            <a:pPr indent="0" lvl="0" marL="0" rtl="0">
              <a:spcBef>
                <a:spcPts val="0"/>
              </a:spcBef>
              <a:spcAft>
                <a:spcPts val="0"/>
              </a:spcAft>
              <a:buNone/>
            </a:pPr>
            <a:r>
              <a:rPr lang="en" sz="1400">
                <a:solidFill>
                  <a:srgbClr val="FFF2CC"/>
                </a:solidFill>
              </a:rPr>
              <a:t>Adafruit 16-Channel 12-bit PWM/Servo Shield </a:t>
            </a:r>
            <a:endParaRPr sz="1400">
              <a:solidFill>
                <a:srgbClr val="FFF2CC"/>
              </a:solidFill>
            </a:endParaRPr>
          </a:p>
          <a:p>
            <a:pPr indent="457200" lvl="0" marL="0" rtl="0">
              <a:spcBef>
                <a:spcPts val="0"/>
              </a:spcBef>
              <a:spcAft>
                <a:spcPts val="0"/>
              </a:spcAft>
              <a:buNone/>
            </a:pPr>
            <a:r>
              <a:rPr lang="en" sz="1400">
                <a:solidFill>
                  <a:srgbClr val="FFF2CC"/>
                </a:solidFill>
              </a:rPr>
              <a:t>- I2C Interface </a:t>
            </a:r>
            <a:endParaRPr sz="1400">
              <a:solidFill>
                <a:srgbClr val="FFF2CC"/>
              </a:solidFill>
            </a:endParaRPr>
          </a:p>
          <a:p>
            <a:pPr indent="0" lvl="0" marL="0" rtl="0">
              <a:spcBef>
                <a:spcPts val="0"/>
              </a:spcBef>
              <a:spcAft>
                <a:spcPts val="0"/>
              </a:spcAft>
              <a:buNone/>
            </a:pPr>
            <a:r>
              <a:rPr lang="en" sz="1400">
                <a:solidFill>
                  <a:srgbClr val="FFF2CC"/>
                </a:solidFill>
              </a:rPr>
              <a:t>Dimensions: 2.1" x 2.7" x 0.1" (54mm x 70mm x 3mm)</a:t>
            </a:r>
            <a:endParaRPr sz="1400">
              <a:solidFill>
                <a:srgbClr val="FFF2CC"/>
              </a:solidFill>
            </a:endParaRPr>
          </a:p>
          <a:p>
            <a:pPr indent="0" lvl="0" marL="0" rtl="0">
              <a:spcBef>
                <a:spcPts val="0"/>
              </a:spcBef>
              <a:spcAft>
                <a:spcPts val="0"/>
              </a:spcAft>
              <a:buNone/>
            </a:pPr>
            <a:r>
              <a:rPr lang="en" sz="1400">
                <a:solidFill>
                  <a:srgbClr val="FFF2CC"/>
                </a:solidFill>
              </a:rPr>
              <a:t>I2C 7-bit addresses between 0x60-0x80, selectable with jumpers</a:t>
            </a:r>
            <a:endParaRPr sz="1400">
              <a:solidFill>
                <a:srgbClr val="FFF2CC"/>
              </a:solidFill>
            </a:endParaRPr>
          </a:p>
          <a:p>
            <a:pPr indent="0" lvl="0" marL="0" rtl="0">
              <a:spcBef>
                <a:spcPts val="0"/>
              </a:spcBef>
              <a:spcAft>
                <a:spcPts val="1600"/>
              </a:spcAft>
              <a:buNone/>
            </a:pPr>
            <a:br>
              <a:rPr lang="en" sz="1400">
                <a:solidFill>
                  <a:srgbClr val="FFF2CC"/>
                </a:solidFill>
              </a:rPr>
            </a:br>
            <a:endParaRPr sz="1400">
              <a:solidFill>
                <a:srgbClr val="FFF2CC"/>
              </a:solidFill>
            </a:endParaRPr>
          </a:p>
        </p:txBody>
      </p:sp>
      <p:pic>
        <p:nvPicPr>
          <p:cNvPr id="250" name="Shape 250"/>
          <p:cNvPicPr preferRelativeResize="0"/>
          <p:nvPr/>
        </p:nvPicPr>
        <p:blipFill>
          <a:blip r:embed="rId4">
            <a:alphaModFix/>
          </a:blip>
          <a:stretch>
            <a:fillRect/>
          </a:stretch>
        </p:blipFill>
        <p:spPr>
          <a:xfrm>
            <a:off x="2998653" y="3220250"/>
            <a:ext cx="2468822" cy="1476375"/>
          </a:xfrm>
          <a:prstGeom prst="rect">
            <a:avLst/>
          </a:prstGeom>
          <a:noFill/>
          <a:ln>
            <a:noFill/>
          </a:ln>
        </p:spPr>
      </p:pic>
      <p:sp>
        <p:nvSpPr>
          <p:cNvPr id="251" name="Shape 251"/>
          <p:cNvSpPr txBox="1"/>
          <p:nvPr>
            <p:ph idx="1" type="body"/>
          </p:nvPr>
        </p:nvSpPr>
        <p:spPr>
          <a:xfrm>
            <a:off x="5948650" y="711400"/>
            <a:ext cx="3113100" cy="359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1C232"/>
                </a:solidFill>
              </a:rPr>
              <a:t>Servo Motors (12): SG90 </a:t>
            </a:r>
            <a:endParaRPr>
              <a:solidFill>
                <a:srgbClr val="F1C232"/>
              </a:solidFill>
            </a:endParaRPr>
          </a:p>
          <a:p>
            <a:pPr indent="0" lvl="0" marL="0" rtl="0">
              <a:spcBef>
                <a:spcPts val="0"/>
              </a:spcBef>
              <a:spcAft>
                <a:spcPts val="0"/>
              </a:spcAft>
              <a:buNone/>
            </a:pPr>
            <a:r>
              <a:rPr lang="en" sz="1400">
                <a:solidFill>
                  <a:srgbClr val="FFF2CC"/>
                </a:solidFill>
              </a:rPr>
              <a:t>Weight: 9 g</a:t>
            </a:r>
            <a:endParaRPr sz="1400">
              <a:solidFill>
                <a:srgbClr val="FFF2CC"/>
              </a:solidFill>
            </a:endParaRPr>
          </a:p>
          <a:p>
            <a:pPr indent="0" lvl="0" marL="0" rtl="0">
              <a:spcBef>
                <a:spcPts val="0"/>
              </a:spcBef>
              <a:spcAft>
                <a:spcPts val="0"/>
              </a:spcAft>
              <a:buNone/>
            </a:pPr>
            <a:r>
              <a:rPr lang="en" sz="1400">
                <a:solidFill>
                  <a:srgbClr val="FFF2CC"/>
                </a:solidFill>
              </a:rPr>
              <a:t>Dimension: 22.2 x 11.8 x 31 mm </a:t>
            </a:r>
            <a:endParaRPr sz="1400">
              <a:solidFill>
                <a:srgbClr val="FFF2CC"/>
              </a:solidFill>
            </a:endParaRPr>
          </a:p>
          <a:p>
            <a:pPr indent="0" lvl="0" marL="0" rtl="0">
              <a:spcBef>
                <a:spcPts val="0"/>
              </a:spcBef>
              <a:spcAft>
                <a:spcPts val="0"/>
              </a:spcAft>
              <a:buNone/>
            </a:pPr>
            <a:r>
              <a:rPr lang="en" sz="1400">
                <a:solidFill>
                  <a:srgbClr val="FFF2CC"/>
                </a:solidFill>
              </a:rPr>
              <a:t>Stall torque: 1.8 kgf·cm</a:t>
            </a:r>
            <a:endParaRPr sz="1400">
              <a:solidFill>
                <a:srgbClr val="FFF2CC"/>
              </a:solidFill>
            </a:endParaRPr>
          </a:p>
          <a:p>
            <a:pPr indent="0" lvl="0" marL="0" rtl="0">
              <a:spcBef>
                <a:spcPts val="0"/>
              </a:spcBef>
              <a:spcAft>
                <a:spcPts val="0"/>
              </a:spcAft>
              <a:buNone/>
            </a:pPr>
            <a:r>
              <a:rPr lang="en" sz="1400">
                <a:solidFill>
                  <a:srgbClr val="FFF2CC"/>
                </a:solidFill>
              </a:rPr>
              <a:t>Operating speed: 0.1 s/60 degree</a:t>
            </a:r>
            <a:endParaRPr sz="1400">
              <a:solidFill>
                <a:srgbClr val="FFF2CC"/>
              </a:solidFill>
            </a:endParaRPr>
          </a:p>
          <a:p>
            <a:pPr indent="0" lvl="0" marL="0" rtl="0">
              <a:spcBef>
                <a:spcPts val="0"/>
              </a:spcBef>
              <a:spcAft>
                <a:spcPts val="0"/>
              </a:spcAft>
              <a:buNone/>
            </a:pPr>
            <a:r>
              <a:rPr lang="en" sz="1400">
                <a:solidFill>
                  <a:srgbClr val="FFF2CC"/>
                </a:solidFill>
              </a:rPr>
              <a:t>Operating voltage: 4.8 V (~5V)</a:t>
            </a:r>
            <a:endParaRPr sz="1400">
              <a:solidFill>
                <a:srgbClr val="FFF2CC"/>
              </a:solidFill>
            </a:endParaRPr>
          </a:p>
          <a:p>
            <a:pPr indent="0" lvl="0" marL="0" rtl="0">
              <a:spcBef>
                <a:spcPts val="0"/>
              </a:spcBef>
              <a:spcAft>
                <a:spcPts val="0"/>
              </a:spcAft>
              <a:buNone/>
            </a:pPr>
            <a:r>
              <a:rPr lang="en" sz="1400">
                <a:solidFill>
                  <a:srgbClr val="FFF2CC"/>
                </a:solidFill>
              </a:rPr>
              <a:t>Dead band width: 10 µs</a:t>
            </a:r>
            <a:endParaRPr sz="1400">
              <a:solidFill>
                <a:srgbClr val="FFF2CC"/>
              </a:solidFill>
            </a:endParaRPr>
          </a:p>
          <a:p>
            <a:pPr indent="0" lvl="0" marL="0" rtl="0">
              <a:spcBef>
                <a:spcPts val="0"/>
              </a:spcBef>
              <a:spcAft>
                <a:spcPts val="0"/>
              </a:spcAft>
              <a:buNone/>
            </a:pPr>
            <a:r>
              <a:rPr lang="en" sz="1400">
                <a:solidFill>
                  <a:srgbClr val="FFF2CC"/>
                </a:solidFill>
              </a:rPr>
              <a:t>Temperature range: 0 ºC – 55 ºC </a:t>
            </a:r>
            <a:endParaRPr sz="1400">
              <a:solidFill>
                <a:srgbClr val="FFF2CC"/>
              </a:solidFill>
            </a:endParaRPr>
          </a:p>
          <a:p>
            <a:pPr indent="0" lvl="0" marL="0" rtl="0">
              <a:spcBef>
                <a:spcPts val="0"/>
              </a:spcBef>
              <a:spcAft>
                <a:spcPts val="1600"/>
              </a:spcAft>
              <a:buNone/>
            </a:pPr>
            <a:r>
              <a:t/>
            </a:r>
            <a:endParaRPr/>
          </a:p>
        </p:txBody>
      </p:sp>
      <p:pic>
        <p:nvPicPr>
          <p:cNvPr id="252" name="Shape 252"/>
          <p:cNvPicPr preferRelativeResize="0"/>
          <p:nvPr/>
        </p:nvPicPr>
        <p:blipFill rotWithShape="1">
          <a:blip r:embed="rId5">
            <a:alphaModFix/>
          </a:blip>
          <a:srcRect b="0" l="0" r="2429" t="0"/>
          <a:stretch/>
        </p:blipFill>
        <p:spPr>
          <a:xfrm>
            <a:off x="6085588" y="3220250"/>
            <a:ext cx="2682883" cy="1476375"/>
          </a:xfrm>
          <a:prstGeom prst="rect">
            <a:avLst/>
          </a:prstGeom>
          <a:noFill/>
          <a:ln>
            <a:noFill/>
          </a:ln>
        </p:spPr>
      </p:pic>
      <p:sp>
        <p:nvSpPr>
          <p:cNvPr id="253" name="Shape 253"/>
          <p:cNvSpPr/>
          <p:nvPr/>
        </p:nvSpPr>
        <p:spPr>
          <a:xfrm>
            <a:off x="8646200" y="181625"/>
            <a:ext cx="306000" cy="263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311700" y="0"/>
            <a:ext cx="8520600" cy="6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3D Printing Legs and Actuation</a:t>
            </a:r>
            <a:endParaRPr/>
          </a:p>
        </p:txBody>
      </p:sp>
      <p:sp>
        <p:nvSpPr>
          <p:cNvPr id="259" name="Shape 259"/>
          <p:cNvSpPr txBox="1"/>
          <p:nvPr>
            <p:ph idx="1" type="body"/>
          </p:nvPr>
        </p:nvSpPr>
        <p:spPr>
          <a:xfrm>
            <a:off x="311700" y="1110375"/>
            <a:ext cx="4870200" cy="3075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u="sng">
              <a:solidFill>
                <a:srgbClr val="FFF2CC"/>
              </a:solidFill>
            </a:endParaRPr>
          </a:p>
          <a:p>
            <a:pPr indent="0" lvl="0" marL="0" rtl="0">
              <a:spcBef>
                <a:spcPts val="0"/>
              </a:spcBef>
              <a:spcAft>
                <a:spcPts val="0"/>
              </a:spcAft>
              <a:buNone/>
            </a:pPr>
            <a:r>
              <a:rPr lang="en" sz="1400" u="sng">
                <a:solidFill>
                  <a:srgbClr val="FFF2CC"/>
                </a:solidFill>
              </a:rPr>
              <a:t>Machine:</a:t>
            </a:r>
            <a:r>
              <a:rPr lang="en" sz="1400">
                <a:solidFill>
                  <a:srgbClr val="FFF2CC"/>
                </a:solidFill>
              </a:rPr>
              <a:t>	MakerBot Replicator Z18       </a:t>
            </a:r>
            <a:endParaRPr sz="1400">
              <a:solidFill>
                <a:srgbClr val="FFF2CC"/>
              </a:solidFill>
            </a:endParaRPr>
          </a:p>
          <a:p>
            <a:pPr indent="0" lvl="0" marL="0" rtl="0">
              <a:lnSpc>
                <a:spcPct val="100000"/>
              </a:lnSpc>
              <a:spcBef>
                <a:spcPts val="0"/>
              </a:spcBef>
              <a:spcAft>
                <a:spcPts val="0"/>
              </a:spcAft>
              <a:buNone/>
            </a:pPr>
            <a:r>
              <a:rPr lang="en" sz="1400" u="sng">
                <a:solidFill>
                  <a:srgbClr val="FFF2CC"/>
                </a:solidFill>
              </a:rPr>
              <a:t>Material:</a:t>
            </a:r>
            <a:r>
              <a:rPr lang="en" sz="1400">
                <a:solidFill>
                  <a:srgbClr val="FFF2CC"/>
                </a:solidFill>
              </a:rPr>
              <a:t> 	Polylactic Acid (PLA) Filament</a:t>
            </a:r>
            <a:endParaRPr sz="1400">
              <a:solidFill>
                <a:srgbClr val="FFF2CC"/>
              </a:solidFill>
            </a:endParaRPr>
          </a:p>
          <a:p>
            <a:pPr indent="457200" lvl="0" marL="457200" rtl="0">
              <a:lnSpc>
                <a:spcPct val="100000"/>
              </a:lnSpc>
              <a:spcBef>
                <a:spcPts val="0"/>
              </a:spcBef>
              <a:spcAft>
                <a:spcPts val="0"/>
              </a:spcAft>
              <a:buNone/>
            </a:pPr>
            <a:r>
              <a:rPr lang="en" sz="1400">
                <a:solidFill>
                  <a:srgbClr val="FFF2CC"/>
                </a:solidFill>
              </a:rPr>
              <a:t>Cost: $199.67 / kg  </a:t>
            </a:r>
            <a:endParaRPr sz="1400">
              <a:solidFill>
                <a:srgbClr val="FFF2CC"/>
              </a:solidFill>
            </a:endParaRPr>
          </a:p>
          <a:p>
            <a:pPr indent="0" lvl="0" marL="0" rtl="0">
              <a:lnSpc>
                <a:spcPct val="100000"/>
              </a:lnSpc>
              <a:spcBef>
                <a:spcPts val="0"/>
              </a:spcBef>
              <a:spcAft>
                <a:spcPts val="0"/>
              </a:spcAft>
              <a:buNone/>
            </a:pPr>
            <a:r>
              <a:rPr lang="en" sz="1400" u="sng">
                <a:solidFill>
                  <a:srgbClr val="FFF2CC"/>
                </a:solidFill>
              </a:rPr>
              <a:t>Design: </a:t>
            </a:r>
            <a:r>
              <a:rPr lang="en" sz="1400">
                <a:solidFill>
                  <a:srgbClr val="FFF2CC"/>
                </a:solidFill>
              </a:rPr>
              <a:t>	HuGoroN (Thingiverse, 2014)</a:t>
            </a:r>
            <a:endParaRPr sz="1400">
              <a:solidFill>
                <a:srgbClr val="FFF2CC"/>
              </a:solidFill>
            </a:endParaRPr>
          </a:p>
          <a:p>
            <a:pPr indent="0" lvl="0" marL="0" rtl="0">
              <a:spcBef>
                <a:spcPts val="0"/>
              </a:spcBef>
              <a:spcAft>
                <a:spcPts val="1600"/>
              </a:spcAft>
              <a:buNone/>
            </a:pPr>
            <a:br>
              <a:rPr lang="en" sz="1400">
                <a:solidFill>
                  <a:srgbClr val="FFF2CC"/>
                </a:solidFill>
              </a:rPr>
            </a:br>
            <a:endParaRPr sz="1400">
              <a:solidFill>
                <a:srgbClr val="FFF2CC"/>
              </a:solidFill>
            </a:endParaRPr>
          </a:p>
        </p:txBody>
      </p:sp>
      <p:pic>
        <p:nvPicPr>
          <p:cNvPr id="260" name="Shape 260"/>
          <p:cNvPicPr preferRelativeResize="0"/>
          <p:nvPr/>
        </p:nvPicPr>
        <p:blipFill>
          <a:blip r:embed="rId3">
            <a:alphaModFix/>
          </a:blip>
          <a:stretch>
            <a:fillRect/>
          </a:stretch>
        </p:blipFill>
        <p:spPr>
          <a:xfrm>
            <a:off x="2284913" y="2895550"/>
            <a:ext cx="1752590" cy="1901600"/>
          </a:xfrm>
          <a:prstGeom prst="rect">
            <a:avLst/>
          </a:prstGeom>
          <a:noFill/>
          <a:ln>
            <a:noFill/>
          </a:ln>
        </p:spPr>
      </p:pic>
      <p:pic>
        <p:nvPicPr>
          <p:cNvPr id="261" name="Shape 261"/>
          <p:cNvPicPr preferRelativeResize="0"/>
          <p:nvPr/>
        </p:nvPicPr>
        <p:blipFill rotWithShape="1">
          <a:blip r:embed="rId4">
            <a:alphaModFix/>
          </a:blip>
          <a:srcRect b="0" l="21273" r="15165" t="0"/>
          <a:stretch/>
        </p:blipFill>
        <p:spPr>
          <a:xfrm>
            <a:off x="452075" y="2895550"/>
            <a:ext cx="1608149" cy="1901599"/>
          </a:xfrm>
          <a:prstGeom prst="rect">
            <a:avLst/>
          </a:prstGeom>
          <a:noFill/>
          <a:ln>
            <a:noFill/>
          </a:ln>
        </p:spPr>
      </p:pic>
      <p:pic>
        <p:nvPicPr>
          <p:cNvPr id="262" name="Shape 262" title="VID_20180322_113845.mp4">
            <a:hlinkClick r:id="rId5"/>
          </p:cNvPr>
          <p:cNvPicPr preferRelativeResize="0"/>
          <p:nvPr/>
        </p:nvPicPr>
        <p:blipFill>
          <a:blip r:embed="rId6">
            <a:alphaModFix/>
          </a:blip>
          <a:stretch>
            <a:fillRect/>
          </a:stretch>
        </p:blipFill>
        <p:spPr>
          <a:xfrm>
            <a:off x="4262200" y="1423650"/>
            <a:ext cx="4636475" cy="3477350"/>
          </a:xfrm>
          <a:prstGeom prst="rect">
            <a:avLst/>
          </a:prstGeom>
          <a:noFill/>
          <a:ln>
            <a:noFill/>
          </a:ln>
        </p:spPr>
      </p:pic>
      <p:sp>
        <p:nvSpPr>
          <p:cNvPr id="263" name="Shape 263"/>
          <p:cNvSpPr txBox="1"/>
          <p:nvPr/>
        </p:nvSpPr>
        <p:spPr>
          <a:xfrm>
            <a:off x="204225" y="711825"/>
            <a:ext cx="5807100" cy="6423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400">
                <a:solidFill>
                  <a:srgbClr val="F1C232"/>
                </a:solidFill>
              </a:rPr>
              <a:t>Legs (6): Printed on a Z18 3D Printer</a:t>
            </a:r>
            <a:r>
              <a:rPr lang="en" sz="2400">
                <a:solidFill>
                  <a:srgbClr val="FFF2CC"/>
                </a:solidFill>
              </a:rPr>
              <a:t> </a:t>
            </a:r>
            <a:endParaRPr sz="2400"/>
          </a:p>
        </p:txBody>
      </p:sp>
      <p:sp>
        <p:nvSpPr>
          <p:cNvPr id="264" name="Shape 264"/>
          <p:cNvSpPr/>
          <p:nvPr/>
        </p:nvSpPr>
        <p:spPr>
          <a:xfrm>
            <a:off x="8646200" y="181625"/>
            <a:ext cx="306000" cy="263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Mechanical Subsystems: Sensors</a:t>
            </a:r>
            <a:endParaRPr/>
          </a:p>
        </p:txBody>
      </p:sp>
      <p:sp>
        <p:nvSpPr>
          <p:cNvPr id="270" name="Shape 270"/>
          <p:cNvSpPr txBox="1"/>
          <p:nvPr>
            <p:ph idx="1" type="body"/>
          </p:nvPr>
        </p:nvSpPr>
        <p:spPr>
          <a:xfrm>
            <a:off x="311700" y="1008275"/>
            <a:ext cx="8520600" cy="3616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F1C232"/>
                </a:solidFill>
              </a:rPr>
              <a:t>Height Sensor (HC-SR04)		Speed Sensor (GPS)			Orientation Sensor (BNO055)</a:t>
            </a:r>
            <a:endParaRPr sz="1400">
              <a:solidFill>
                <a:srgbClr val="F1C232"/>
              </a:solidFill>
            </a:endParaRPr>
          </a:p>
          <a:p>
            <a:pPr indent="0" lvl="0" marL="0" rtl="0">
              <a:spcBef>
                <a:spcPts val="0"/>
              </a:spcBef>
              <a:spcAft>
                <a:spcPts val="0"/>
              </a:spcAft>
              <a:buNone/>
            </a:pPr>
            <a:r>
              <a:t/>
            </a:r>
            <a:endParaRPr sz="1200">
              <a:solidFill>
                <a:srgbClr val="FFF2CC"/>
              </a:solidFill>
            </a:endParaRPr>
          </a:p>
          <a:p>
            <a:pPr indent="0" lvl="0" marL="0" rtl="0">
              <a:spcBef>
                <a:spcPts val="0"/>
              </a:spcBef>
              <a:spcAft>
                <a:spcPts val="0"/>
              </a:spcAft>
              <a:buNone/>
            </a:pPr>
            <a:r>
              <a:rPr lang="en" sz="1200">
                <a:solidFill>
                  <a:srgbClr val="FFF2CC"/>
                </a:solidFill>
              </a:rPr>
              <a:t>Range: 2-4 m 				Satellites: 22 tracking, 66 searching	Absolute Orientation (3 Axis)</a:t>
            </a:r>
            <a:endParaRPr sz="1200">
              <a:solidFill>
                <a:srgbClr val="FFF2CC"/>
              </a:solidFill>
            </a:endParaRPr>
          </a:p>
          <a:p>
            <a:pPr indent="0" lvl="0" marL="0" rtl="0">
              <a:spcBef>
                <a:spcPts val="0"/>
              </a:spcBef>
              <a:spcAft>
                <a:spcPts val="0"/>
              </a:spcAft>
              <a:buNone/>
            </a:pPr>
            <a:r>
              <a:rPr lang="en" sz="1200">
                <a:solidFill>
                  <a:srgbClr val="FFF2CC"/>
                </a:solidFill>
              </a:rPr>
              <a:t>Operating Voltage: 5 VDC			Update rate: 1 to 10 Hz			Angular Velocity Vector</a:t>
            </a:r>
            <a:endParaRPr sz="1200">
              <a:solidFill>
                <a:srgbClr val="FFF2CC"/>
              </a:solidFill>
            </a:endParaRPr>
          </a:p>
          <a:p>
            <a:pPr indent="0" lvl="0" marL="0" rtl="0">
              <a:spcBef>
                <a:spcPts val="0"/>
              </a:spcBef>
              <a:spcAft>
                <a:spcPts val="0"/>
              </a:spcAft>
              <a:buNone/>
            </a:pPr>
            <a:r>
              <a:rPr lang="en" sz="1200">
                <a:solidFill>
                  <a:srgbClr val="FFF2CC"/>
                </a:solidFill>
              </a:rPr>
              <a:t>Operating Current: 15 mA			Position Accuracy: 1.8 meters		Acceleration Vector, Gravity Vector</a:t>
            </a:r>
            <a:endParaRPr sz="1200">
              <a:solidFill>
                <a:srgbClr val="FFF2CC"/>
              </a:solidFill>
            </a:endParaRPr>
          </a:p>
          <a:p>
            <a:pPr indent="0" lvl="0" marL="0" rtl="0">
              <a:spcBef>
                <a:spcPts val="0"/>
              </a:spcBef>
              <a:spcAft>
                <a:spcPts val="0"/>
              </a:spcAft>
              <a:buNone/>
            </a:pPr>
            <a:r>
              <a:rPr lang="en" sz="1200">
                <a:solidFill>
                  <a:srgbClr val="FFF2CC"/>
                </a:solidFill>
              </a:rPr>
              <a:t>Operating Frequency: 40 KHz		Velocity Accuracy: 0.1 meters/s		Magnetic Field Strength Vector </a:t>
            </a:r>
            <a:endParaRPr sz="1200">
              <a:solidFill>
                <a:srgbClr val="FFF2CC"/>
              </a:solidFill>
            </a:endParaRPr>
          </a:p>
          <a:p>
            <a:pPr indent="0" lvl="0" marL="0" rtl="0">
              <a:spcBef>
                <a:spcPts val="0"/>
              </a:spcBef>
              <a:spcAft>
                <a:spcPts val="0"/>
              </a:spcAft>
              <a:buNone/>
            </a:pPr>
            <a:r>
              <a:rPr lang="en" sz="1200">
                <a:solidFill>
                  <a:srgbClr val="FFF2CC"/>
                </a:solidFill>
              </a:rPr>
              <a:t>Measuring Angle: 15 Degrees		Warm/cold start: 34 seconds		Temperature </a:t>
            </a:r>
            <a:endParaRPr sz="1200">
              <a:solidFill>
                <a:srgbClr val="FFF2CC"/>
              </a:solidFill>
            </a:endParaRPr>
          </a:p>
          <a:p>
            <a:pPr indent="0" lvl="0" marL="457200" rtl="0">
              <a:spcBef>
                <a:spcPts val="0"/>
              </a:spcBef>
              <a:spcAft>
                <a:spcPts val="0"/>
              </a:spcAft>
              <a:buNone/>
            </a:pPr>
            <a:r>
              <a:t/>
            </a:r>
            <a:endParaRPr sz="1200">
              <a:solidFill>
                <a:srgbClr val="FFF2CC"/>
              </a:solidFill>
              <a:latin typeface="Calibri"/>
              <a:ea typeface="Calibri"/>
              <a:cs typeface="Calibri"/>
              <a:sym typeface="Calibri"/>
            </a:endParaRPr>
          </a:p>
        </p:txBody>
      </p:sp>
      <p:pic>
        <p:nvPicPr>
          <p:cNvPr id="271" name="Shape 271"/>
          <p:cNvPicPr preferRelativeResize="0"/>
          <p:nvPr/>
        </p:nvPicPr>
        <p:blipFill>
          <a:blip r:embed="rId3">
            <a:alphaModFix/>
          </a:blip>
          <a:stretch>
            <a:fillRect/>
          </a:stretch>
        </p:blipFill>
        <p:spPr>
          <a:xfrm>
            <a:off x="6623225" y="2883675"/>
            <a:ext cx="1400175" cy="1638300"/>
          </a:xfrm>
          <a:prstGeom prst="rect">
            <a:avLst/>
          </a:prstGeom>
          <a:noFill/>
          <a:ln>
            <a:noFill/>
          </a:ln>
        </p:spPr>
      </p:pic>
      <p:pic>
        <p:nvPicPr>
          <p:cNvPr id="272" name="Shape 272"/>
          <p:cNvPicPr preferRelativeResize="0"/>
          <p:nvPr/>
        </p:nvPicPr>
        <p:blipFill>
          <a:blip r:embed="rId4">
            <a:alphaModFix/>
          </a:blip>
          <a:stretch>
            <a:fillRect/>
          </a:stretch>
        </p:blipFill>
        <p:spPr>
          <a:xfrm>
            <a:off x="3352050" y="2921775"/>
            <a:ext cx="2133600" cy="1562100"/>
          </a:xfrm>
          <a:prstGeom prst="rect">
            <a:avLst/>
          </a:prstGeom>
          <a:noFill/>
          <a:ln>
            <a:noFill/>
          </a:ln>
        </p:spPr>
      </p:pic>
      <p:pic>
        <p:nvPicPr>
          <p:cNvPr id="273" name="Shape 273"/>
          <p:cNvPicPr preferRelativeResize="0"/>
          <p:nvPr/>
        </p:nvPicPr>
        <p:blipFill rotWithShape="1">
          <a:blip r:embed="rId5">
            <a:alphaModFix/>
          </a:blip>
          <a:srcRect b="18065" l="0" r="0" t="19403"/>
          <a:stretch/>
        </p:blipFill>
        <p:spPr>
          <a:xfrm>
            <a:off x="448575" y="3032774"/>
            <a:ext cx="2143125" cy="1340100"/>
          </a:xfrm>
          <a:prstGeom prst="rect">
            <a:avLst/>
          </a:prstGeom>
          <a:noFill/>
          <a:ln>
            <a:noFill/>
          </a:ln>
        </p:spPr>
      </p:pic>
      <p:sp>
        <p:nvSpPr>
          <p:cNvPr id="274" name="Shape 274"/>
          <p:cNvSpPr/>
          <p:nvPr/>
        </p:nvSpPr>
        <p:spPr>
          <a:xfrm>
            <a:off x="8646200" y="181625"/>
            <a:ext cx="306000" cy="2634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298625"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The Team</a:t>
            </a:r>
            <a:endParaRPr/>
          </a:p>
        </p:txBody>
      </p:sp>
      <p:sp>
        <p:nvSpPr>
          <p:cNvPr id="63" name="Shape 63"/>
          <p:cNvSpPr txBox="1"/>
          <p:nvPr>
            <p:ph idx="1" type="body"/>
          </p:nvPr>
        </p:nvSpPr>
        <p:spPr>
          <a:xfrm>
            <a:off x="415625" y="3586400"/>
            <a:ext cx="8286600" cy="1454700"/>
          </a:xfrm>
          <a:prstGeom prst="rect">
            <a:avLst/>
          </a:prstGeom>
        </p:spPr>
        <p:txBody>
          <a:bodyPr anchorCtr="0" anchor="t" bIns="91425" lIns="91425" spcFirstLastPara="1" rIns="91425" wrap="square" tIns="91425">
            <a:noAutofit/>
          </a:bodyPr>
          <a:lstStyle/>
          <a:p>
            <a:pPr indent="0" lvl="0" marL="0" algn="ctr">
              <a:spcBef>
                <a:spcPts val="0"/>
              </a:spcBef>
              <a:spcAft>
                <a:spcPts val="1600"/>
              </a:spcAft>
              <a:buNone/>
            </a:pPr>
            <a:r>
              <a:rPr lang="en" sz="1700"/>
              <a:t>In the Weapons and Systems Engineering Department, biologically inspired projects are considered especially interesting. At USNA, the dedicated midshipmen who investigate these natural phenomena are members of an elite squad known as the The Bio-Inspired Capstone. These are their final designs.</a:t>
            </a:r>
            <a:endParaRPr sz="1700"/>
          </a:p>
        </p:txBody>
      </p:sp>
      <p:pic>
        <p:nvPicPr>
          <p:cNvPr id="64" name="Shape 64"/>
          <p:cNvPicPr preferRelativeResize="0"/>
          <p:nvPr/>
        </p:nvPicPr>
        <p:blipFill>
          <a:blip r:embed="rId3">
            <a:alphaModFix/>
          </a:blip>
          <a:stretch>
            <a:fillRect/>
          </a:stretch>
        </p:blipFill>
        <p:spPr>
          <a:xfrm>
            <a:off x="4054413" y="1017750"/>
            <a:ext cx="1035125" cy="1293900"/>
          </a:xfrm>
          <a:prstGeom prst="rect">
            <a:avLst/>
          </a:prstGeom>
          <a:noFill/>
          <a:ln>
            <a:noFill/>
          </a:ln>
        </p:spPr>
      </p:pic>
      <p:pic>
        <p:nvPicPr>
          <p:cNvPr id="65" name="Shape 65"/>
          <p:cNvPicPr preferRelativeResize="0"/>
          <p:nvPr/>
        </p:nvPicPr>
        <p:blipFill>
          <a:blip r:embed="rId4">
            <a:alphaModFix/>
          </a:blip>
          <a:stretch>
            <a:fillRect/>
          </a:stretch>
        </p:blipFill>
        <p:spPr>
          <a:xfrm>
            <a:off x="574100" y="1017748"/>
            <a:ext cx="1035125" cy="1293926"/>
          </a:xfrm>
          <a:prstGeom prst="rect">
            <a:avLst/>
          </a:prstGeom>
          <a:noFill/>
          <a:ln>
            <a:noFill/>
          </a:ln>
        </p:spPr>
      </p:pic>
      <p:pic>
        <p:nvPicPr>
          <p:cNvPr id="66" name="Shape 66"/>
          <p:cNvPicPr preferRelativeResize="0"/>
          <p:nvPr/>
        </p:nvPicPr>
        <p:blipFill>
          <a:blip r:embed="rId5">
            <a:alphaModFix/>
          </a:blip>
          <a:stretch>
            <a:fillRect/>
          </a:stretch>
        </p:blipFill>
        <p:spPr>
          <a:xfrm>
            <a:off x="2314263" y="1017750"/>
            <a:ext cx="1035125" cy="1293908"/>
          </a:xfrm>
          <a:prstGeom prst="rect">
            <a:avLst/>
          </a:prstGeom>
          <a:noFill/>
          <a:ln>
            <a:noFill/>
          </a:ln>
        </p:spPr>
      </p:pic>
      <p:pic>
        <p:nvPicPr>
          <p:cNvPr id="67" name="Shape 67"/>
          <p:cNvPicPr preferRelativeResize="0"/>
          <p:nvPr/>
        </p:nvPicPr>
        <p:blipFill>
          <a:blip r:embed="rId6">
            <a:alphaModFix/>
          </a:blip>
          <a:stretch>
            <a:fillRect/>
          </a:stretch>
        </p:blipFill>
        <p:spPr>
          <a:xfrm>
            <a:off x="5794587" y="1017750"/>
            <a:ext cx="1035125" cy="1293908"/>
          </a:xfrm>
          <a:prstGeom prst="rect">
            <a:avLst/>
          </a:prstGeom>
          <a:noFill/>
          <a:ln>
            <a:noFill/>
          </a:ln>
        </p:spPr>
      </p:pic>
      <p:pic>
        <p:nvPicPr>
          <p:cNvPr id="68" name="Shape 68"/>
          <p:cNvPicPr preferRelativeResize="0"/>
          <p:nvPr/>
        </p:nvPicPr>
        <p:blipFill rotWithShape="1">
          <a:blip r:embed="rId7">
            <a:alphaModFix/>
          </a:blip>
          <a:srcRect b="12503" l="0" r="0" t="0"/>
          <a:stretch/>
        </p:blipFill>
        <p:spPr>
          <a:xfrm>
            <a:off x="7534738" y="1017750"/>
            <a:ext cx="1035124" cy="1293900"/>
          </a:xfrm>
          <a:prstGeom prst="rect">
            <a:avLst/>
          </a:prstGeom>
          <a:noFill/>
          <a:ln>
            <a:noFill/>
          </a:ln>
        </p:spPr>
      </p:pic>
      <p:sp>
        <p:nvSpPr>
          <p:cNvPr id="69" name="Shape 69"/>
          <p:cNvSpPr txBox="1"/>
          <p:nvPr/>
        </p:nvSpPr>
        <p:spPr>
          <a:xfrm>
            <a:off x="5338038" y="2525775"/>
            <a:ext cx="19482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2CC"/>
                </a:solidFill>
              </a:rPr>
              <a:t>MIDN 1/C </a:t>
            </a:r>
            <a:endParaRPr sz="1200">
              <a:solidFill>
                <a:srgbClr val="FFF2CC"/>
              </a:solidFill>
            </a:endParaRPr>
          </a:p>
          <a:p>
            <a:pPr indent="0" lvl="0" marL="0" algn="ctr">
              <a:spcBef>
                <a:spcPts val="0"/>
              </a:spcBef>
              <a:spcAft>
                <a:spcPts val="0"/>
              </a:spcAft>
              <a:buNone/>
            </a:pPr>
            <a:r>
              <a:rPr lang="en" sz="1200">
                <a:solidFill>
                  <a:srgbClr val="FFF2CC"/>
                </a:solidFill>
              </a:rPr>
              <a:t>Emily Peterson</a:t>
            </a:r>
            <a:endParaRPr sz="1200">
              <a:solidFill>
                <a:srgbClr val="FFF2CC"/>
              </a:solidFill>
            </a:endParaRPr>
          </a:p>
          <a:p>
            <a:pPr indent="0" lvl="0" marL="0" rtl="0" algn="ctr">
              <a:spcBef>
                <a:spcPts val="0"/>
              </a:spcBef>
              <a:spcAft>
                <a:spcPts val="0"/>
              </a:spcAft>
              <a:buNone/>
            </a:pPr>
            <a:r>
              <a:rPr lang="en" sz="1200">
                <a:solidFill>
                  <a:srgbClr val="FFF2CC"/>
                </a:solidFill>
              </a:rPr>
              <a:t>Systems Engineering</a:t>
            </a:r>
            <a:endParaRPr sz="1200">
              <a:solidFill>
                <a:srgbClr val="FFF2CC"/>
              </a:solidFill>
            </a:endParaRPr>
          </a:p>
          <a:p>
            <a:pPr indent="0" lvl="0" marL="0" algn="ctr">
              <a:spcBef>
                <a:spcPts val="0"/>
              </a:spcBef>
              <a:spcAft>
                <a:spcPts val="0"/>
              </a:spcAft>
              <a:buNone/>
            </a:pPr>
            <a:r>
              <a:rPr lang="en" sz="1200">
                <a:solidFill>
                  <a:srgbClr val="FFF2CC"/>
                </a:solidFill>
              </a:rPr>
              <a:t>“The Fist”</a:t>
            </a:r>
            <a:endParaRPr sz="1200">
              <a:solidFill>
                <a:srgbClr val="FFF2CC"/>
              </a:solidFill>
            </a:endParaRPr>
          </a:p>
        </p:txBody>
      </p:sp>
      <p:sp>
        <p:nvSpPr>
          <p:cNvPr id="70" name="Shape 70"/>
          <p:cNvSpPr txBox="1"/>
          <p:nvPr/>
        </p:nvSpPr>
        <p:spPr>
          <a:xfrm>
            <a:off x="3597875" y="2525763"/>
            <a:ext cx="19482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2CC"/>
                </a:solidFill>
              </a:rPr>
              <a:t>MIDN 1/C </a:t>
            </a:r>
            <a:endParaRPr sz="1200">
              <a:solidFill>
                <a:srgbClr val="FFF2CC"/>
              </a:solidFill>
            </a:endParaRPr>
          </a:p>
          <a:p>
            <a:pPr indent="0" lvl="0" marL="0" rtl="0" algn="ctr">
              <a:spcBef>
                <a:spcPts val="0"/>
              </a:spcBef>
              <a:spcAft>
                <a:spcPts val="0"/>
              </a:spcAft>
              <a:buNone/>
            </a:pPr>
            <a:r>
              <a:rPr lang="en" sz="1200">
                <a:solidFill>
                  <a:srgbClr val="FFF2CC"/>
                </a:solidFill>
              </a:rPr>
              <a:t>Daniel Iskandar</a:t>
            </a:r>
            <a:endParaRPr sz="1200">
              <a:solidFill>
                <a:srgbClr val="FFF2CC"/>
              </a:solidFill>
            </a:endParaRPr>
          </a:p>
          <a:p>
            <a:pPr indent="0" lvl="0" marL="0" rtl="0" algn="ctr">
              <a:spcBef>
                <a:spcPts val="0"/>
              </a:spcBef>
              <a:spcAft>
                <a:spcPts val="0"/>
              </a:spcAft>
              <a:buNone/>
            </a:pPr>
            <a:r>
              <a:rPr lang="en" sz="1200">
                <a:solidFill>
                  <a:srgbClr val="FFF2CC"/>
                </a:solidFill>
              </a:rPr>
              <a:t>Systems Engineering</a:t>
            </a:r>
            <a:endParaRPr sz="1200">
              <a:solidFill>
                <a:srgbClr val="FFF2CC"/>
              </a:solidFill>
            </a:endParaRPr>
          </a:p>
          <a:p>
            <a:pPr indent="0" lvl="0" marL="0" rtl="0" algn="ctr">
              <a:spcBef>
                <a:spcPts val="0"/>
              </a:spcBef>
              <a:spcAft>
                <a:spcPts val="0"/>
              </a:spcAft>
              <a:buNone/>
            </a:pPr>
            <a:r>
              <a:rPr lang="en" sz="1200">
                <a:solidFill>
                  <a:srgbClr val="FFF2CC"/>
                </a:solidFill>
              </a:rPr>
              <a:t>“The Eyes”</a:t>
            </a:r>
            <a:endParaRPr sz="1200">
              <a:solidFill>
                <a:srgbClr val="FFF2CC"/>
              </a:solidFill>
            </a:endParaRPr>
          </a:p>
        </p:txBody>
      </p:sp>
      <p:sp>
        <p:nvSpPr>
          <p:cNvPr id="71" name="Shape 71"/>
          <p:cNvSpPr txBox="1"/>
          <p:nvPr/>
        </p:nvSpPr>
        <p:spPr>
          <a:xfrm>
            <a:off x="1857725" y="2525750"/>
            <a:ext cx="19482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2CC"/>
                </a:solidFill>
              </a:rPr>
              <a:t>MIDN 1/C </a:t>
            </a:r>
            <a:endParaRPr sz="1200">
              <a:solidFill>
                <a:srgbClr val="FFF2CC"/>
              </a:solidFill>
            </a:endParaRPr>
          </a:p>
          <a:p>
            <a:pPr indent="0" lvl="0" marL="0" rtl="0" algn="ctr">
              <a:spcBef>
                <a:spcPts val="0"/>
              </a:spcBef>
              <a:spcAft>
                <a:spcPts val="0"/>
              </a:spcAft>
              <a:buNone/>
            </a:pPr>
            <a:r>
              <a:rPr lang="en" sz="1200">
                <a:solidFill>
                  <a:srgbClr val="FFF2CC"/>
                </a:solidFill>
              </a:rPr>
              <a:t>Angela Deniega</a:t>
            </a:r>
            <a:endParaRPr sz="1200">
              <a:solidFill>
                <a:srgbClr val="FFF2CC"/>
              </a:solidFill>
            </a:endParaRPr>
          </a:p>
          <a:p>
            <a:pPr indent="0" lvl="0" marL="0" rtl="0" algn="ctr">
              <a:spcBef>
                <a:spcPts val="0"/>
              </a:spcBef>
              <a:spcAft>
                <a:spcPts val="0"/>
              </a:spcAft>
              <a:buNone/>
            </a:pPr>
            <a:r>
              <a:rPr lang="en" sz="1200">
                <a:solidFill>
                  <a:srgbClr val="FFF2CC"/>
                </a:solidFill>
              </a:rPr>
              <a:t>Systems Engineering</a:t>
            </a:r>
            <a:endParaRPr sz="1200">
              <a:solidFill>
                <a:srgbClr val="FFF2CC"/>
              </a:solidFill>
            </a:endParaRPr>
          </a:p>
          <a:p>
            <a:pPr indent="0" lvl="0" marL="0" rtl="0" algn="ctr">
              <a:spcBef>
                <a:spcPts val="0"/>
              </a:spcBef>
              <a:spcAft>
                <a:spcPts val="0"/>
              </a:spcAft>
              <a:buNone/>
            </a:pPr>
            <a:r>
              <a:rPr lang="en" sz="1200">
                <a:solidFill>
                  <a:srgbClr val="FFF2CC"/>
                </a:solidFill>
              </a:rPr>
              <a:t>“The Heart”</a:t>
            </a:r>
            <a:endParaRPr sz="1200">
              <a:solidFill>
                <a:srgbClr val="FFF2CC"/>
              </a:solidFill>
            </a:endParaRPr>
          </a:p>
        </p:txBody>
      </p:sp>
      <p:sp>
        <p:nvSpPr>
          <p:cNvPr id="72" name="Shape 72"/>
          <p:cNvSpPr txBox="1"/>
          <p:nvPr/>
        </p:nvSpPr>
        <p:spPr>
          <a:xfrm>
            <a:off x="7078200" y="2525775"/>
            <a:ext cx="19482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2CC"/>
                </a:solidFill>
              </a:rPr>
              <a:t>Professor Evangelista, Ph.D.</a:t>
            </a:r>
            <a:endParaRPr sz="1200">
              <a:solidFill>
                <a:srgbClr val="FFF2CC"/>
              </a:solidFill>
            </a:endParaRPr>
          </a:p>
          <a:p>
            <a:pPr indent="0" lvl="0" marL="0" rtl="0" algn="ctr">
              <a:spcBef>
                <a:spcPts val="0"/>
              </a:spcBef>
              <a:spcAft>
                <a:spcPts val="0"/>
              </a:spcAft>
              <a:buNone/>
            </a:pPr>
            <a:r>
              <a:rPr lang="en" sz="1200">
                <a:solidFill>
                  <a:srgbClr val="FFF2CC"/>
                </a:solidFill>
              </a:rPr>
              <a:t>WSE Department</a:t>
            </a:r>
            <a:endParaRPr sz="1200">
              <a:solidFill>
                <a:srgbClr val="FFF2CC"/>
              </a:solidFill>
            </a:endParaRPr>
          </a:p>
          <a:p>
            <a:pPr indent="0" lvl="0" marL="0" rtl="0" algn="ctr">
              <a:spcBef>
                <a:spcPts val="0"/>
              </a:spcBef>
              <a:spcAft>
                <a:spcPts val="0"/>
              </a:spcAft>
              <a:buNone/>
            </a:pPr>
            <a:r>
              <a:rPr lang="en" sz="1200">
                <a:solidFill>
                  <a:srgbClr val="FFF2CC"/>
                </a:solidFill>
              </a:rPr>
              <a:t>“The Looks”</a:t>
            </a:r>
            <a:endParaRPr sz="1200">
              <a:solidFill>
                <a:srgbClr val="FFF2CC"/>
              </a:solidFill>
            </a:endParaRPr>
          </a:p>
        </p:txBody>
      </p:sp>
      <p:sp>
        <p:nvSpPr>
          <p:cNvPr id="73" name="Shape 73"/>
          <p:cNvSpPr txBox="1"/>
          <p:nvPr/>
        </p:nvSpPr>
        <p:spPr>
          <a:xfrm>
            <a:off x="117550" y="2525775"/>
            <a:ext cx="19482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2CC"/>
                </a:solidFill>
              </a:rPr>
              <a:t>MIDN 1/C </a:t>
            </a:r>
            <a:endParaRPr sz="1200">
              <a:solidFill>
                <a:srgbClr val="FFF2CC"/>
              </a:solidFill>
            </a:endParaRPr>
          </a:p>
          <a:p>
            <a:pPr indent="0" lvl="0" marL="0" rtl="0" algn="ctr">
              <a:spcBef>
                <a:spcPts val="0"/>
              </a:spcBef>
              <a:spcAft>
                <a:spcPts val="0"/>
              </a:spcAft>
              <a:buNone/>
            </a:pPr>
            <a:r>
              <a:rPr lang="en" sz="1200">
                <a:solidFill>
                  <a:srgbClr val="FFF2CC"/>
                </a:solidFill>
              </a:rPr>
              <a:t>Isabelle Babb</a:t>
            </a:r>
            <a:endParaRPr sz="1200">
              <a:solidFill>
                <a:srgbClr val="FFF2CC"/>
              </a:solidFill>
            </a:endParaRPr>
          </a:p>
          <a:p>
            <a:pPr indent="0" lvl="0" marL="0" rtl="0" algn="ctr">
              <a:spcBef>
                <a:spcPts val="0"/>
              </a:spcBef>
              <a:spcAft>
                <a:spcPts val="0"/>
              </a:spcAft>
              <a:buNone/>
            </a:pPr>
            <a:r>
              <a:rPr lang="en" sz="1200">
                <a:solidFill>
                  <a:srgbClr val="FFF2CC"/>
                </a:solidFill>
              </a:rPr>
              <a:t>Systems Engineering</a:t>
            </a:r>
            <a:endParaRPr sz="1200">
              <a:solidFill>
                <a:srgbClr val="FFF2CC"/>
              </a:solidFill>
            </a:endParaRPr>
          </a:p>
          <a:p>
            <a:pPr indent="0" lvl="0" marL="0" rtl="0" algn="ctr">
              <a:spcBef>
                <a:spcPts val="0"/>
              </a:spcBef>
              <a:spcAft>
                <a:spcPts val="0"/>
              </a:spcAft>
              <a:buNone/>
            </a:pPr>
            <a:r>
              <a:rPr lang="en" sz="1200">
                <a:solidFill>
                  <a:srgbClr val="FFF2CC"/>
                </a:solidFill>
              </a:rPr>
              <a:t>“The Head”</a:t>
            </a:r>
            <a:endParaRPr sz="1200">
              <a:solidFill>
                <a:srgbClr val="FFF2CC"/>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Shape 279" title="20180215_100042.mp4">
            <a:hlinkClick r:id="rId3"/>
          </p:cNvPr>
          <p:cNvPicPr preferRelativeResize="0"/>
          <p:nvPr/>
        </p:nvPicPr>
        <p:blipFill>
          <a:blip r:embed="rId4">
            <a:alphaModFix/>
          </a:blip>
          <a:stretch>
            <a:fillRect/>
          </a:stretch>
        </p:blipFill>
        <p:spPr>
          <a:xfrm>
            <a:off x="4958012" y="413138"/>
            <a:ext cx="5279786" cy="3959825"/>
          </a:xfrm>
          <a:prstGeom prst="rect">
            <a:avLst/>
          </a:prstGeom>
          <a:noFill/>
          <a:ln>
            <a:noFill/>
          </a:ln>
        </p:spPr>
      </p:pic>
      <p:sp>
        <p:nvSpPr>
          <p:cNvPr id="280" name="Shape 280"/>
          <p:cNvSpPr txBox="1"/>
          <p:nvPr>
            <p:ph type="title"/>
          </p:nvPr>
        </p:nvSpPr>
        <p:spPr>
          <a:xfrm>
            <a:off x="50" y="0"/>
            <a:ext cx="2961000" cy="99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Sensors and Actuators Tests</a:t>
            </a:r>
            <a:endParaRPr sz="2800"/>
          </a:p>
        </p:txBody>
      </p:sp>
      <p:sp>
        <p:nvSpPr>
          <p:cNvPr id="281" name="Shape 281"/>
          <p:cNvSpPr txBox="1"/>
          <p:nvPr>
            <p:ph idx="1" type="body"/>
          </p:nvPr>
        </p:nvSpPr>
        <p:spPr>
          <a:xfrm>
            <a:off x="-152950" y="1148675"/>
            <a:ext cx="3107700" cy="37266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Successfully</a:t>
            </a:r>
            <a:r>
              <a:rPr lang="en" sz="1800"/>
              <a:t> read values from 9-DOF Sensor</a:t>
            </a:r>
            <a:endParaRPr sz="1800"/>
          </a:p>
          <a:p>
            <a:pPr indent="-317500" lvl="1" marL="914400" rtl="0">
              <a:spcBef>
                <a:spcPts val="0"/>
              </a:spcBef>
              <a:spcAft>
                <a:spcPts val="0"/>
              </a:spcAft>
              <a:buSzPts val="1400"/>
              <a:buChar char="-"/>
            </a:pPr>
            <a:r>
              <a:rPr lang="en" sz="1400"/>
              <a:t>Sensor is not yet calibrated</a:t>
            </a:r>
            <a:endParaRPr sz="1400"/>
          </a:p>
          <a:p>
            <a:pPr indent="-342900" lvl="0" marL="457200" rtl="0">
              <a:spcBef>
                <a:spcPts val="1000"/>
              </a:spcBef>
              <a:spcAft>
                <a:spcPts val="0"/>
              </a:spcAft>
              <a:buSzPts val="1800"/>
              <a:buChar char="-"/>
            </a:pPr>
            <a:r>
              <a:rPr lang="en" sz="1800"/>
              <a:t>Successfully</a:t>
            </a:r>
            <a:r>
              <a:rPr lang="en" sz="1800"/>
              <a:t> able to actuate servos</a:t>
            </a:r>
            <a:endParaRPr sz="1800"/>
          </a:p>
          <a:p>
            <a:pPr indent="-317500" lvl="1" marL="914400" rtl="0">
              <a:spcBef>
                <a:spcPts val="0"/>
              </a:spcBef>
              <a:spcAft>
                <a:spcPts val="0"/>
              </a:spcAft>
              <a:buSzPts val="1400"/>
              <a:buChar char="-"/>
            </a:pPr>
            <a:r>
              <a:rPr lang="en" sz="1400"/>
              <a:t>Further testing needed to accurately calibrate</a:t>
            </a:r>
            <a:endParaRPr sz="1400"/>
          </a:p>
          <a:p>
            <a:pPr indent="-342900" lvl="0" marL="457200" rtl="0">
              <a:spcBef>
                <a:spcPts val="1000"/>
              </a:spcBef>
              <a:spcAft>
                <a:spcPts val="0"/>
              </a:spcAft>
              <a:buSzPts val="1800"/>
              <a:buChar char="-"/>
            </a:pPr>
            <a:r>
              <a:rPr lang="en" sz="1800"/>
              <a:t>Sensor Values used to control servo movement</a:t>
            </a:r>
            <a:endParaRPr sz="1800"/>
          </a:p>
          <a:p>
            <a:pPr indent="0" lvl="0" marL="0" rtl="0">
              <a:spcBef>
                <a:spcPts val="1600"/>
              </a:spcBef>
              <a:spcAft>
                <a:spcPts val="0"/>
              </a:spcAft>
              <a:buNone/>
            </a:pPr>
            <a:r>
              <a:t/>
            </a:r>
            <a:endParaRPr sz="1400"/>
          </a:p>
          <a:p>
            <a:pPr indent="0" lvl="0" marL="0" rtl="0">
              <a:spcBef>
                <a:spcPts val="1600"/>
              </a:spcBef>
              <a:spcAft>
                <a:spcPts val="0"/>
              </a:spcAft>
              <a:buNone/>
            </a:pPr>
            <a:r>
              <a:t/>
            </a:r>
            <a:endParaRPr sz="1400">
              <a:solidFill>
                <a:srgbClr val="FFF2CC"/>
              </a:solidFill>
            </a:endParaRPr>
          </a:p>
          <a:p>
            <a:pPr indent="0" lvl="0" marL="0" rtl="0">
              <a:spcBef>
                <a:spcPts val="1600"/>
              </a:spcBef>
              <a:spcAft>
                <a:spcPts val="1600"/>
              </a:spcAft>
              <a:buNone/>
            </a:pPr>
            <a:r>
              <a:t/>
            </a:r>
            <a:endParaRPr sz="1400"/>
          </a:p>
        </p:txBody>
      </p:sp>
      <p:sp>
        <p:nvSpPr>
          <p:cNvPr id="282" name="Shape 282"/>
          <p:cNvSpPr txBox="1"/>
          <p:nvPr/>
        </p:nvSpPr>
        <p:spPr>
          <a:xfrm>
            <a:off x="5220075" y="4722325"/>
            <a:ext cx="3807900" cy="4212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 sz="1200">
                <a:solidFill>
                  <a:srgbClr val="FFF2CC"/>
                </a:solidFill>
              </a:rPr>
              <a:t>Video of servo motion controlled by 9-DOF sensor</a:t>
            </a:r>
            <a:endParaRPr/>
          </a:p>
        </p:txBody>
      </p:sp>
      <p:sp>
        <p:nvSpPr>
          <p:cNvPr id="283" name="Shape 283"/>
          <p:cNvSpPr/>
          <p:nvPr/>
        </p:nvSpPr>
        <p:spPr>
          <a:xfrm>
            <a:off x="8646200" y="181625"/>
            <a:ext cx="306000" cy="263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4" name="Shape 284"/>
          <p:cNvGrpSpPr/>
          <p:nvPr/>
        </p:nvGrpSpPr>
        <p:grpSpPr>
          <a:xfrm>
            <a:off x="2954693" y="2680261"/>
            <a:ext cx="1933549" cy="2195267"/>
            <a:chOff x="6146275" y="855125"/>
            <a:chExt cx="2721776" cy="2948250"/>
          </a:xfrm>
        </p:grpSpPr>
        <p:pic>
          <p:nvPicPr>
            <p:cNvPr id="285" name="Shape 285"/>
            <p:cNvPicPr preferRelativeResize="0"/>
            <p:nvPr/>
          </p:nvPicPr>
          <p:blipFill rotWithShape="1">
            <a:blip r:embed="rId5">
              <a:alphaModFix/>
            </a:blip>
            <a:srcRect b="23665" l="0" r="0" t="15403"/>
            <a:stretch/>
          </p:blipFill>
          <p:spPr>
            <a:xfrm>
              <a:off x="6146275" y="855125"/>
              <a:ext cx="2721776" cy="2948250"/>
            </a:xfrm>
            <a:prstGeom prst="rect">
              <a:avLst/>
            </a:prstGeom>
            <a:noFill/>
            <a:ln>
              <a:noFill/>
            </a:ln>
          </p:spPr>
        </p:pic>
        <p:sp>
          <p:nvSpPr>
            <p:cNvPr id="286" name="Shape 286"/>
            <p:cNvSpPr/>
            <p:nvPr/>
          </p:nvSpPr>
          <p:spPr>
            <a:xfrm>
              <a:off x="7187450" y="1013775"/>
              <a:ext cx="768600" cy="1233000"/>
            </a:xfrm>
            <a:prstGeom prst="curvedRightArrow">
              <a:avLst>
                <a:gd fmla="val 25000" name="adj1"/>
                <a:gd fmla="val 50000" name="adj2"/>
                <a:gd fmla="val 25000" name="adj3"/>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p:nvPr/>
          </p:nvSpPr>
          <p:spPr>
            <a:xfrm>
              <a:off x="6317900" y="2407975"/>
              <a:ext cx="768600" cy="1233000"/>
            </a:xfrm>
            <a:prstGeom prst="curvedRightArrow">
              <a:avLst>
                <a:gd fmla="val 25000" name="adj1"/>
                <a:gd fmla="val 50000" name="adj2"/>
                <a:gd fmla="val 2500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8" name="Shape 288"/>
            <p:cNvSpPr/>
            <p:nvPr/>
          </p:nvSpPr>
          <p:spPr>
            <a:xfrm>
              <a:off x="7711850" y="2407975"/>
              <a:ext cx="768600" cy="1233000"/>
            </a:xfrm>
            <a:prstGeom prst="curvedRightArrow">
              <a:avLst>
                <a:gd fmla="val 25000" name="adj1"/>
                <a:gd fmla="val 50000" name="adj2"/>
                <a:gd fmla="val 25000" name="adj3"/>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89" name="Shape 289"/>
          <p:cNvGrpSpPr/>
          <p:nvPr/>
        </p:nvGrpSpPr>
        <p:grpSpPr>
          <a:xfrm>
            <a:off x="2961126" y="242489"/>
            <a:ext cx="1920679" cy="2225304"/>
            <a:chOff x="3272100" y="1562750"/>
            <a:chExt cx="2237250" cy="2444851"/>
          </a:xfrm>
        </p:grpSpPr>
        <p:pic>
          <p:nvPicPr>
            <p:cNvPr id="290" name="Shape 290"/>
            <p:cNvPicPr preferRelativeResize="0"/>
            <p:nvPr/>
          </p:nvPicPr>
          <p:blipFill rotWithShape="1">
            <a:blip r:embed="rId6">
              <a:alphaModFix/>
            </a:blip>
            <a:srcRect b="24729" l="0" r="0" t="13800"/>
            <a:stretch/>
          </p:blipFill>
          <p:spPr>
            <a:xfrm>
              <a:off x="3272100" y="1562750"/>
              <a:ext cx="2237250" cy="2444851"/>
            </a:xfrm>
            <a:prstGeom prst="rect">
              <a:avLst/>
            </a:prstGeom>
            <a:noFill/>
            <a:ln>
              <a:noFill/>
            </a:ln>
          </p:spPr>
        </p:pic>
        <p:cxnSp>
          <p:nvCxnSpPr>
            <p:cNvPr id="291" name="Shape 291"/>
            <p:cNvCxnSpPr>
              <a:endCxn id="290" idx="1"/>
            </p:cNvCxnSpPr>
            <p:nvPr/>
          </p:nvCxnSpPr>
          <p:spPr>
            <a:xfrm flipH="1">
              <a:off x="3272100" y="2749175"/>
              <a:ext cx="807600" cy="36000"/>
            </a:xfrm>
            <a:prstGeom prst="straightConnector1">
              <a:avLst/>
            </a:prstGeom>
            <a:noFill/>
            <a:ln cap="flat" cmpd="sng" w="38100">
              <a:solidFill>
                <a:srgbClr val="0000FF"/>
              </a:solidFill>
              <a:prstDash val="solid"/>
              <a:round/>
              <a:headEnd len="med" w="med" type="none"/>
              <a:tailEnd len="med" w="med" type="none"/>
            </a:ln>
          </p:spPr>
        </p:cxnSp>
        <p:sp>
          <p:nvSpPr>
            <p:cNvPr id="292" name="Shape 292"/>
            <p:cNvSpPr/>
            <p:nvPr/>
          </p:nvSpPr>
          <p:spPr>
            <a:xfrm>
              <a:off x="3494250" y="2610025"/>
              <a:ext cx="363300" cy="295500"/>
            </a:xfrm>
            <a:prstGeom prst="curvedUpArrow">
              <a:avLst>
                <a:gd fmla="val 25000" name="adj1"/>
                <a:gd fmla="val 50000" name="adj2"/>
                <a:gd fmla="val 25000" name="adj3"/>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p:nvPr/>
          </p:nvSpPr>
          <p:spPr>
            <a:xfrm>
              <a:off x="4307788" y="3345475"/>
              <a:ext cx="650400" cy="295500"/>
            </a:xfrm>
            <a:prstGeom prst="curvedUpArrow">
              <a:avLst>
                <a:gd fmla="val 25000" name="adj1"/>
                <a:gd fmla="val 50000" name="adj2"/>
                <a:gd fmla="val 25000" name="adj3"/>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4" name="Shape 294"/>
            <p:cNvSpPr/>
            <p:nvPr/>
          </p:nvSpPr>
          <p:spPr>
            <a:xfrm>
              <a:off x="4197988" y="1807675"/>
              <a:ext cx="870000" cy="371700"/>
            </a:xfrm>
            <a:prstGeom prst="curvedDownArrow">
              <a:avLst>
                <a:gd fmla="val 25000" name="adj1"/>
                <a:gd fmla="val 50000" name="adj2"/>
                <a:gd fmla="val 2500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95" name="Shape 295"/>
            <p:cNvCxnSpPr/>
            <p:nvPr/>
          </p:nvCxnSpPr>
          <p:spPr>
            <a:xfrm>
              <a:off x="4628375" y="2947850"/>
              <a:ext cx="42300" cy="886800"/>
            </a:xfrm>
            <a:prstGeom prst="straightConnector1">
              <a:avLst/>
            </a:prstGeom>
            <a:noFill/>
            <a:ln cap="flat" cmpd="sng" w="38100">
              <a:solidFill>
                <a:srgbClr val="00FF00"/>
              </a:solidFill>
              <a:prstDash val="solid"/>
              <a:round/>
              <a:headEnd len="med" w="med" type="none"/>
              <a:tailEnd len="med" w="med" type="none"/>
            </a:ln>
          </p:spPr>
        </p:cxnSp>
        <p:cxnSp>
          <p:nvCxnSpPr>
            <p:cNvPr id="296" name="Shape 296"/>
            <p:cNvCxnSpPr/>
            <p:nvPr/>
          </p:nvCxnSpPr>
          <p:spPr>
            <a:xfrm>
              <a:off x="4586150" y="1562750"/>
              <a:ext cx="6900" cy="845100"/>
            </a:xfrm>
            <a:prstGeom prst="straightConnector1">
              <a:avLst/>
            </a:prstGeom>
            <a:noFill/>
            <a:ln cap="flat" cmpd="sng" w="38100">
              <a:solidFill>
                <a:srgbClr val="FF0000"/>
              </a:solidFill>
              <a:prstDash val="solid"/>
              <a:round/>
              <a:headEnd len="med" w="med" type="none"/>
              <a:tailEnd len="med" w="med" type="non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2352450" y="0"/>
            <a:ext cx="4688400" cy="66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Ground Robot </a:t>
            </a:r>
            <a:r>
              <a:rPr lang="en"/>
              <a:t>Design</a:t>
            </a:r>
            <a:endParaRPr/>
          </a:p>
        </p:txBody>
      </p:sp>
      <p:pic>
        <p:nvPicPr>
          <p:cNvPr id="302" name="Shape 302"/>
          <p:cNvPicPr preferRelativeResize="0"/>
          <p:nvPr/>
        </p:nvPicPr>
        <p:blipFill>
          <a:blip r:embed="rId3">
            <a:alphaModFix/>
          </a:blip>
          <a:stretch>
            <a:fillRect/>
          </a:stretch>
        </p:blipFill>
        <p:spPr>
          <a:xfrm>
            <a:off x="1454700" y="746675"/>
            <a:ext cx="6483900" cy="4168225"/>
          </a:xfrm>
          <a:prstGeom prst="rect">
            <a:avLst/>
          </a:prstGeom>
          <a:noFill/>
          <a:ln>
            <a:noFill/>
          </a:ln>
        </p:spPr>
      </p:pic>
      <p:sp>
        <p:nvSpPr>
          <p:cNvPr id="303" name="Shape 303"/>
          <p:cNvSpPr txBox="1"/>
          <p:nvPr/>
        </p:nvSpPr>
        <p:spPr>
          <a:xfrm>
            <a:off x="791325" y="1339750"/>
            <a:ext cx="1671900" cy="382800"/>
          </a:xfrm>
          <a:prstGeom prst="rect">
            <a:avLst/>
          </a:prstGeom>
          <a:solidFill>
            <a:srgbClr val="FFF2CC"/>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200"/>
              <a:t>6 x 3D Printed Legs</a:t>
            </a:r>
            <a:endParaRPr sz="1200"/>
          </a:p>
        </p:txBody>
      </p:sp>
      <p:cxnSp>
        <p:nvCxnSpPr>
          <p:cNvPr id="304" name="Shape 304"/>
          <p:cNvCxnSpPr>
            <a:stCxn id="303" idx="2"/>
          </p:cNvCxnSpPr>
          <p:nvPr/>
        </p:nvCxnSpPr>
        <p:spPr>
          <a:xfrm>
            <a:off x="1627275" y="1722550"/>
            <a:ext cx="567900" cy="663900"/>
          </a:xfrm>
          <a:prstGeom prst="straightConnector1">
            <a:avLst/>
          </a:prstGeom>
          <a:noFill/>
          <a:ln cap="flat" cmpd="sng" w="28575">
            <a:solidFill>
              <a:srgbClr val="FFFFFF"/>
            </a:solidFill>
            <a:prstDash val="solid"/>
            <a:round/>
            <a:headEnd len="med" w="med" type="none"/>
            <a:tailEnd len="med" w="med" type="triangle"/>
          </a:ln>
        </p:spPr>
      </p:cxnSp>
      <p:cxnSp>
        <p:nvCxnSpPr>
          <p:cNvPr id="305" name="Shape 305"/>
          <p:cNvCxnSpPr>
            <a:stCxn id="303" idx="3"/>
          </p:cNvCxnSpPr>
          <p:nvPr/>
        </p:nvCxnSpPr>
        <p:spPr>
          <a:xfrm flipH="1" rot="10800000">
            <a:off x="2463225" y="1046050"/>
            <a:ext cx="957300" cy="485100"/>
          </a:xfrm>
          <a:prstGeom prst="straightConnector1">
            <a:avLst/>
          </a:prstGeom>
          <a:noFill/>
          <a:ln cap="flat" cmpd="sng" w="28575">
            <a:solidFill>
              <a:srgbClr val="FFFFFF"/>
            </a:solidFill>
            <a:prstDash val="solid"/>
            <a:round/>
            <a:headEnd len="med" w="med" type="none"/>
            <a:tailEnd len="med" w="med" type="triangle"/>
          </a:ln>
        </p:spPr>
      </p:cxnSp>
      <p:cxnSp>
        <p:nvCxnSpPr>
          <p:cNvPr id="306" name="Shape 306"/>
          <p:cNvCxnSpPr>
            <a:stCxn id="303" idx="3"/>
          </p:cNvCxnSpPr>
          <p:nvPr/>
        </p:nvCxnSpPr>
        <p:spPr>
          <a:xfrm>
            <a:off x="2463225" y="1531150"/>
            <a:ext cx="459600" cy="306300"/>
          </a:xfrm>
          <a:prstGeom prst="straightConnector1">
            <a:avLst/>
          </a:prstGeom>
          <a:noFill/>
          <a:ln cap="flat" cmpd="sng" w="28575">
            <a:solidFill>
              <a:srgbClr val="FFFFFF"/>
            </a:solidFill>
            <a:prstDash val="solid"/>
            <a:round/>
            <a:headEnd len="med" w="med" type="none"/>
            <a:tailEnd len="med" w="med" type="triangle"/>
          </a:ln>
        </p:spPr>
      </p:cxnSp>
      <p:sp>
        <p:nvSpPr>
          <p:cNvPr id="307" name="Shape 307"/>
          <p:cNvSpPr txBox="1"/>
          <p:nvPr/>
        </p:nvSpPr>
        <p:spPr>
          <a:xfrm>
            <a:off x="214125" y="3176275"/>
            <a:ext cx="1671900" cy="382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2</a:t>
            </a:r>
            <a:r>
              <a:rPr lang="en" sz="1200"/>
              <a:t> x Servos per Leg</a:t>
            </a:r>
            <a:endParaRPr sz="1200"/>
          </a:p>
        </p:txBody>
      </p:sp>
      <p:cxnSp>
        <p:nvCxnSpPr>
          <p:cNvPr id="308" name="Shape 308"/>
          <p:cNvCxnSpPr/>
          <p:nvPr/>
        </p:nvCxnSpPr>
        <p:spPr>
          <a:xfrm flipH="1" rot="10800000">
            <a:off x="1886025" y="2411850"/>
            <a:ext cx="794100" cy="981900"/>
          </a:xfrm>
          <a:prstGeom prst="straightConnector1">
            <a:avLst/>
          </a:prstGeom>
          <a:noFill/>
          <a:ln cap="flat" cmpd="sng" w="28575">
            <a:solidFill>
              <a:srgbClr val="FFFFFF"/>
            </a:solidFill>
            <a:prstDash val="solid"/>
            <a:round/>
            <a:headEnd len="med" w="med" type="none"/>
            <a:tailEnd len="med" w="med" type="triangle"/>
          </a:ln>
        </p:spPr>
      </p:cxnSp>
      <p:cxnSp>
        <p:nvCxnSpPr>
          <p:cNvPr id="309" name="Shape 309"/>
          <p:cNvCxnSpPr/>
          <p:nvPr/>
        </p:nvCxnSpPr>
        <p:spPr>
          <a:xfrm flipH="1" rot="10800000">
            <a:off x="1886025" y="3279750"/>
            <a:ext cx="1547100" cy="114000"/>
          </a:xfrm>
          <a:prstGeom prst="straightConnector1">
            <a:avLst/>
          </a:prstGeom>
          <a:noFill/>
          <a:ln cap="flat" cmpd="sng" w="28575">
            <a:solidFill>
              <a:srgbClr val="FFFFFF"/>
            </a:solidFill>
            <a:prstDash val="solid"/>
            <a:round/>
            <a:headEnd len="med" w="med" type="none"/>
            <a:tailEnd len="med" w="med" type="triangle"/>
          </a:ln>
        </p:spPr>
      </p:cxnSp>
      <p:sp>
        <p:nvSpPr>
          <p:cNvPr id="310" name="Shape 310"/>
          <p:cNvSpPr txBox="1"/>
          <p:nvPr/>
        </p:nvSpPr>
        <p:spPr>
          <a:xfrm>
            <a:off x="1715175" y="4236350"/>
            <a:ext cx="1671900" cy="382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23A 12V Battery</a:t>
            </a:r>
            <a:endParaRPr sz="1200"/>
          </a:p>
        </p:txBody>
      </p:sp>
      <p:cxnSp>
        <p:nvCxnSpPr>
          <p:cNvPr id="311" name="Shape 311"/>
          <p:cNvCxnSpPr>
            <a:stCxn id="310" idx="3"/>
          </p:cNvCxnSpPr>
          <p:nvPr/>
        </p:nvCxnSpPr>
        <p:spPr>
          <a:xfrm flipH="1" rot="10800000">
            <a:off x="3387075" y="3764750"/>
            <a:ext cx="799200" cy="663000"/>
          </a:xfrm>
          <a:prstGeom prst="straightConnector1">
            <a:avLst/>
          </a:prstGeom>
          <a:noFill/>
          <a:ln cap="flat" cmpd="sng" w="28575">
            <a:solidFill>
              <a:srgbClr val="FFFFFF"/>
            </a:solidFill>
            <a:prstDash val="solid"/>
            <a:round/>
            <a:headEnd len="med" w="med" type="none"/>
            <a:tailEnd len="med" w="med" type="triangle"/>
          </a:ln>
        </p:spPr>
      </p:cxnSp>
      <p:sp>
        <p:nvSpPr>
          <p:cNvPr id="312" name="Shape 312"/>
          <p:cNvSpPr txBox="1"/>
          <p:nvPr/>
        </p:nvSpPr>
        <p:spPr>
          <a:xfrm>
            <a:off x="1236400" y="701600"/>
            <a:ext cx="1935000" cy="382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Off Board Power Source</a:t>
            </a:r>
            <a:endParaRPr sz="1200"/>
          </a:p>
        </p:txBody>
      </p:sp>
      <p:cxnSp>
        <p:nvCxnSpPr>
          <p:cNvPr id="313" name="Shape 313"/>
          <p:cNvCxnSpPr>
            <a:stCxn id="312" idx="3"/>
          </p:cNvCxnSpPr>
          <p:nvPr/>
        </p:nvCxnSpPr>
        <p:spPr>
          <a:xfrm>
            <a:off x="3171400" y="893000"/>
            <a:ext cx="1335000" cy="0"/>
          </a:xfrm>
          <a:prstGeom prst="straightConnector1">
            <a:avLst/>
          </a:prstGeom>
          <a:noFill/>
          <a:ln cap="flat" cmpd="sng" w="28575">
            <a:solidFill>
              <a:srgbClr val="FFFFFF"/>
            </a:solidFill>
            <a:prstDash val="solid"/>
            <a:round/>
            <a:headEnd len="med" w="med" type="none"/>
            <a:tailEnd len="med" w="med" type="triangle"/>
          </a:ln>
        </p:spPr>
      </p:cxnSp>
      <p:sp>
        <p:nvSpPr>
          <p:cNvPr id="314" name="Shape 314"/>
          <p:cNvSpPr txBox="1"/>
          <p:nvPr/>
        </p:nvSpPr>
        <p:spPr>
          <a:xfrm>
            <a:off x="7303900" y="1104925"/>
            <a:ext cx="1671900" cy="382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USB Connector</a:t>
            </a:r>
            <a:endParaRPr sz="1200"/>
          </a:p>
        </p:txBody>
      </p:sp>
      <p:cxnSp>
        <p:nvCxnSpPr>
          <p:cNvPr id="315" name="Shape 315"/>
          <p:cNvCxnSpPr/>
          <p:nvPr/>
        </p:nvCxnSpPr>
        <p:spPr>
          <a:xfrm flipH="1">
            <a:off x="6534700" y="1337200"/>
            <a:ext cx="769200" cy="576900"/>
          </a:xfrm>
          <a:prstGeom prst="straightConnector1">
            <a:avLst/>
          </a:prstGeom>
          <a:noFill/>
          <a:ln cap="flat" cmpd="sng" w="28575">
            <a:solidFill>
              <a:srgbClr val="FFFFFF"/>
            </a:solidFill>
            <a:prstDash val="solid"/>
            <a:round/>
            <a:headEnd len="med" w="med" type="none"/>
            <a:tailEnd len="med" w="med" type="triangle"/>
          </a:ln>
        </p:spPr>
      </p:cxnSp>
      <p:sp>
        <p:nvSpPr>
          <p:cNvPr id="316" name="Shape 316"/>
          <p:cNvSpPr txBox="1"/>
          <p:nvPr/>
        </p:nvSpPr>
        <p:spPr>
          <a:xfrm>
            <a:off x="7074175" y="4134050"/>
            <a:ext cx="1671900" cy="485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Arduino Uno and Adafruit Servo Shield</a:t>
            </a:r>
            <a:endParaRPr sz="1200"/>
          </a:p>
        </p:txBody>
      </p:sp>
      <p:cxnSp>
        <p:nvCxnSpPr>
          <p:cNvPr id="317" name="Shape 317"/>
          <p:cNvCxnSpPr>
            <a:stCxn id="316" idx="1"/>
          </p:cNvCxnSpPr>
          <p:nvPr/>
        </p:nvCxnSpPr>
        <p:spPr>
          <a:xfrm rot="10800000">
            <a:off x="4977475" y="3228500"/>
            <a:ext cx="2096700" cy="1148100"/>
          </a:xfrm>
          <a:prstGeom prst="straightConnector1">
            <a:avLst/>
          </a:prstGeom>
          <a:noFill/>
          <a:ln cap="flat" cmpd="sng" w="28575">
            <a:solidFill>
              <a:srgbClr val="FFFFFF"/>
            </a:solidFill>
            <a:prstDash val="solid"/>
            <a:round/>
            <a:headEnd len="med" w="med" type="none"/>
            <a:tailEnd len="med" w="med" type="triangle"/>
          </a:ln>
        </p:spPr>
      </p:cxnSp>
      <p:sp>
        <p:nvSpPr>
          <p:cNvPr id="318" name="Shape 318"/>
          <p:cNvSpPr txBox="1"/>
          <p:nvPr/>
        </p:nvSpPr>
        <p:spPr>
          <a:xfrm>
            <a:off x="5552325" y="650450"/>
            <a:ext cx="1671900" cy="485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Orientation Sensor BNO055</a:t>
            </a:r>
            <a:endParaRPr sz="1200"/>
          </a:p>
        </p:txBody>
      </p:sp>
      <p:cxnSp>
        <p:nvCxnSpPr>
          <p:cNvPr id="319" name="Shape 319"/>
          <p:cNvCxnSpPr>
            <a:stCxn id="318" idx="2"/>
          </p:cNvCxnSpPr>
          <p:nvPr/>
        </p:nvCxnSpPr>
        <p:spPr>
          <a:xfrm flipH="1">
            <a:off x="5075175" y="1135550"/>
            <a:ext cx="1313100" cy="1284900"/>
          </a:xfrm>
          <a:prstGeom prst="straightConnector1">
            <a:avLst/>
          </a:prstGeom>
          <a:noFill/>
          <a:ln cap="flat" cmpd="sng" w="28575">
            <a:solidFill>
              <a:srgbClr val="FFFFFF"/>
            </a:solidFill>
            <a:prstDash val="solid"/>
            <a:round/>
            <a:headEnd len="med" w="med" type="none"/>
            <a:tailEnd len="med" w="med" type="triangle"/>
          </a:ln>
        </p:spPr>
      </p:cxnSp>
      <p:sp>
        <p:nvSpPr>
          <p:cNvPr id="320" name="Shape 320"/>
          <p:cNvSpPr/>
          <p:nvPr/>
        </p:nvSpPr>
        <p:spPr>
          <a:xfrm>
            <a:off x="8646200" y="181625"/>
            <a:ext cx="306000" cy="263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0" y="0"/>
            <a:ext cx="9144000" cy="6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Ground Maneuverability: Motor Testing and </a:t>
            </a:r>
            <a:r>
              <a:rPr lang="en" sz="2600"/>
              <a:t>Synchronization</a:t>
            </a:r>
            <a:r>
              <a:rPr lang="en" sz="2600"/>
              <a:t> </a:t>
            </a:r>
            <a:endParaRPr sz="2600"/>
          </a:p>
        </p:txBody>
      </p:sp>
      <p:pic>
        <p:nvPicPr>
          <p:cNvPr id="326" name="Shape 326" title="VID_20180424_104015.mp4">
            <a:hlinkClick r:id="rId3"/>
          </p:cNvPr>
          <p:cNvPicPr preferRelativeResize="0"/>
          <p:nvPr/>
        </p:nvPicPr>
        <p:blipFill>
          <a:blip r:embed="rId4">
            <a:alphaModFix/>
          </a:blip>
          <a:stretch>
            <a:fillRect/>
          </a:stretch>
        </p:blipFill>
        <p:spPr>
          <a:xfrm>
            <a:off x="438475" y="647100"/>
            <a:ext cx="5995200" cy="4496400"/>
          </a:xfrm>
          <a:prstGeom prst="rect">
            <a:avLst/>
          </a:prstGeom>
          <a:noFill/>
          <a:ln>
            <a:noFill/>
          </a:ln>
        </p:spPr>
      </p:pic>
      <p:sp>
        <p:nvSpPr>
          <p:cNvPr id="327" name="Shape 327"/>
          <p:cNvSpPr txBox="1"/>
          <p:nvPr/>
        </p:nvSpPr>
        <p:spPr>
          <a:xfrm>
            <a:off x="6675225" y="1454975"/>
            <a:ext cx="2220900" cy="3146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2CC"/>
                </a:solidFill>
              </a:rPr>
              <a:t>Servos are calibrated to the same zero positions (left and right respectively) </a:t>
            </a:r>
            <a:endParaRPr sz="1800">
              <a:solidFill>
                <a:srgbClr val="FFF2CC"/>
              </a:solidFill>
            </a:endParaRPr>
          </a:p>
          <a:p>
            <a:pPr indent="0" lvl="0" marL="0">
              <a:spcBef>
                <a:spcPts val="0"/>
              </a:spcBef>
              <a:spcAft>
                <a:spcPts val="0"/>
              </a:spcAft>
              <a:buNone/>
            </a:pPr>
            <a:r>
              <a:t/>
            </a:r>
            <a:endParaRPr sz="1800">
              <a:solidFill>
                <a:srgbClr val="FFF2CC"/>
              </a:solidFill>
            </a:endParaRPr>
          </a:p>
          <a:p>
            <a:pPr indent="0" lvl="0" marL="0" rtl="0">
              <a:spcBef>
                <a:spcPts val="0"/>
              </a:spcBef>
              <a:spcAft>
                <a:spcPts val="0"/>
              </a:spcAft>
              <a:buNone/>
            </a:pPr>
            <a:r>
              <a:rPr lang="en" sz="1800">
                <a:solidFill>
                  <a:srgbClr val="FFF2CC"/>
                </a:solidFill>
              </a:rPr>
              <a:t>Simultaneous and exact motion can be matched in each leg and servo motor</a:t>
            </a:r>
            <a:endParaRPr sz="1800">
              <a:solidFill>
                <a:srgbClr val="FFF2CC"/>
              </a:solidFill>
            </a:endParaRPr>
          </a:p>
        </p:txBody>
      </p:sp>
      <p:sp>
        <p:nvSpPr>
          <p:cNvPr id="328" name="Shape 328"/>
          <p:cNvSpPr/>
          <p:nvPr/>
        </p:nvSpPr>
        <p:spPr>
          <a:xfrm>
            <a:off x="8703425" y="647100"/>
            <a:ext cx="306000" cy="263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ph type="title"/>
          </p:nvPr>
        </p:nvSpPr>
        <p:spPr>
          <a:xfrm>
            <a:off x="311700" y="0"/>
            <a:ext cx="8520600" cy="6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Ground Maneuverability: Walking</a:t>
            </a:r>
            <a:endParaRPr/>
          </a:p>
        </p:txBody>
      </p:sp>
      <p:pic>
        <p:nvPicPr>
          <p:cNvPr id="334" name="Shape 334" title="walking_back_and_forth.mp4">
            <a:hlinkClick r:id="rId3"/>
          </p:cNvPr>
          <p:cNvPicPr preferRelativeResize="0"/>
          <p:nvPr/>
        </p:nvPicPr>
        <p:blipFill>
          <a:blip r:embed="rId4">
            <a:alphaModFix/>
          </a:blip>
          <a:stretch>
            <a:fillRect/>
          </a:stretch>
        </p:blipFill>
        <p:spPr>
          <a:xfrm>
            <a:off x="431100" y="655175"/>
            <a:ext cx="5984450" cy="4488325"/>
          </a:xfrm>
          <a:prstGeom prst="rect">
            <a:avLst/>
          </a:prstGeom>
          <a:noFill/>
          <a:ln>
            <a:noFill/>
          </a:ln>
        </p:spPr>
      </p:pic>
      <p:sp>
        <p:nvSpPr>
          <p:cNvPr id="335" name="Shape 335"/>
          <p:cNvSpPr txBox="1"/>
          <p:nvPr/>
        </p:nvSpPr>
        <p:spPr>
          <a:xfrm>
            <a:off x="6675225" y="1416700"/>
            <a:ext cx="2220900" cy="3184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2CC"/>
                </a:solidFill>
              </a:rPr>
              <a:t>Walks steadily back and forth</a:t>
            </a:r>
            <a:endParaRPr sz="1800">
              <a:solidFill>
                <a:srgbClr val="FFF2CC"/>
              </a:solidFill>
            </a:endParaRPr>
          </a:p>
          <a:p>
            <a:pPr indent="0" lvl="0" marL="0">
              <a:spcBef>
                <a:spcPts val="0"/>
              </a:spcBef>
              <a:spcAft>
                <a:spcPts val="0"/>
              </a:spcAft>
              <a:buNone/>
            </a:pPr>
            <a:r>
              <a:t/>
            </a:r>
            <a:endParaRPr sz="1800">
              <a:solidFill>
                <a:srgbClr val="FFF2CC"/>
              </a:solidFill>
            </a:endParaRPr>
          </a:p>
          <a:p>
            <a:pPr indent="0" lvl="0" marL="0">
              <a:spcBef>
                <a:spcPts val="0"/>
              </a:spcBef>
              <a:spcAft>
                <a:spcPts val="0"/>
              </a:spcAft>
              <a:buNone/>
            </a:pPr>
            <a:r>
              <a:rPr lang="en" sz="1800">
                <a:solidFill>
                  <a:srgbClr val="FFF2CC"/>
                </a:solidFill>
              </a:rPr>
              <a:t>Able to make wide turns by varying outside motors</a:t>
            </a:r>
            <a:endParaRPr sz="1800">
              <a:solidFill>
                <a:srgbClr val="FFF2CC"/>
              </a:solidFill>
            </a:endParaRPr>
          </a:p>
          <a:p>
            <a:pPr indent="0" lvl="0" marL="0">
              <a:spcBef>
                <a:spcPts val="0"/>
              </a:spcBef>
              <a:spcAft>
                <a:spcPts val="0"/>
              </a:spcAft>
              <a:buNone/>
            </a:pPr>
            <a:r>
              <a:t/>
            </a:r>
            <a:endParaRPr sz="1800">
              <a:solidFill>
                <a:srgbClr val="FFF2CC"/>
              </a:solidFill>
            </a:endParaRPr>
          </a:p>
          <a:p>
            <a:pPr indent="0" lvl="0" marL="0">
              <a:spcBef>
                <a:spcPts val="0"/>
              </a:spcBef>
              <a:spcAft>
                <a:spcPts val="0"/>
              </a:spcAft>
              <a:buNone/>
            </a:pPr>
            <a:r>
              <a:rPr lang="en" sz="1800">
                <a:solidFill>
                  <a:srgbClr val="FFF2CC"/>
                </a:solidFill>
              </a:rPr>
              <a:t>Variable speed, more control at slower speeds</a:t>
            </a:r>
            <a:endParaRPr sz="1800">
              <a:solidFill>
                <a:srgbClr val="FFF2CC"/>
              </a:solidFill>
            </a:endParaRPr>
          </a:p>
        </p:txBody>
      </p:sp>
      <p:sp>
        <p:nvSpPr>
          <p:cNvPr id="336" name="Shape 336"/>
          <p:cNvSpPr/>
          <p:nvPr/>
        </p:nvSpPr>
        <p:spPr>
          <a:xfrm>
            <a:off x="8646200" y="181625"/>
            <a:ext cx="306000" cy="263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311700" y="0"/>
            <a:ext cx="8520600" cy="6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Ground Maneuverability: </a:t>
            </a:r>
            <a:r>
              <a:rPr lang="en"/>
              <a:t>Attitude</a:t>
            </a:r>
            <a:r>
              <a:rPr lang="en"/>
              <a:t> </a:t>
            </a:r>
            <a:r>
              <a:rPr lang="en"/>
              <a:t>Stabilization</a:t>
            </a:r>
            <a:endParaRPr/>
          </a:p>
        </p:txBody>
      </p:sp>
      <p:sp>
        <p:nvSpPr>
          <p:cNvPr id="342" name="Shape 342" title="VID_20180424_110937.mp4">
            <a:hlinkClick r:id="rId3"/>
          </p:cNvPr>
          <p:cNvSpPr/>
          <p:nvPr/>
        </p:nvSpPr>
        <p:spPr>
          <a:xfrm>
            <a:off x="462663" y="683350"/>
            <a:ext cx="5946866" cy="4460150"/>
          </a:xfrm>
          <a:prstGeom prst="rect">
            <a:avLst/>
          </a:prstGeom>
          <a:noFill/>
          <a:ln>
            <a:noFill/>
          </a:ln>
        </p:spPr>
      </p:sp>
      <p:sp>
        <p:nvSpPr>
          <p:cNvPr id="343" name="Shape 343"/>
          <p:cNvSpPr txBox="1"/>
          <p:nvPr/>
        </p:nvSpPr>
        <p:spPr>
          <a:xfrm>
            <a:off x="6675225" y="1378400"/>
            <a:ext cx="2220900" cy="322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F2CC"/>
                </a:solidFill>
              </a:rPr>
              <a:t>Controls roll, pitch, and yaw with servo-leg movements </a:t>
            </a:r>
            <a:endParaRPr sz="1800">
              <a:solidFill>
                <a:srgbClr val="FFF2CC"/>
              </a:solidFill>
            </a:endParaRPr>
          </a:p>
          <a:p>
            <a:pPr indent="0" lvl="0" marL="0">
              <a:spcBef>
                <a:spcPts val="0"/>
              </a:spcBef>
              <a:spcAft>
                <a:spcPts val="0"/>
              </a:spcAft>
              <a:buNone/>
            </a:pPr>
            <a:r>
              <a:t/>
            </a:r>
            <a:endParaRPr sz="1800">
              <a:solidFill>
                <a:srgbClr val="FFF2CC"/>
              </a:solidFill>
            </a:endParaRPr>
          </a:p>
          <a:p>
            <a:pPr indent="0" lvl="0" marL="0" rtl="0">
              <a:spcBef>
                <a:spcPts val="0"/>
              </a:spcBef>
              <a:spcAft>
                <a:spcPts val="0"/>
              </a:spcAft>
              <a:buNone/>
            </a:pPr>
            <a:r>
              <a:rPr lang="en" sz="1800">
                <a:solidFill>
                  <a:srgbClr val="FFF2CC"/>
                </a:solidFill>
              </a:rPr>
              <a:t>Legs keep body frame in upright position based on readings from the orientation sensor </a:t>
            </a:r>
            <a:endParaRPr sz="1800">
              <a:solidFill>
                <a:srgbClr val="FFF2CC"/>
              </a:solidFill>
            </a:endParaRPr>
          </a:p>
        </p:txBody>
      </p:sp>
      <p:sp>
        <p:nvSpPr>
          <p:cNvPr id="344" name="Shape 344"/>
          <p:cNvSpPr/>
          <p:nvPr/>
        </p:nvSpPr>
        <p:spPr>
          <a:xfrm>
            <a:off x="8646200" y="181625"/>
            <a:ext cx="306000" cy="263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4096950" y="701100"/>
            <a:ext cx="4932300" cy="6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F1C232"/>
                </a:solidFill>
              </a:rPr>
              <a:t>Turning</a:t>
            </a:r>
            <a:endParaRPr sz="2400">
              <a:solidFill>
                <a:srgbClr val="F1C232"/>
              </a:solidFill>
            </a:endParaRPr>
          </a:p>
        </p:txBody>
      </p:sp>
      <p:sp>
        <p:nvSpPr>
          <p:cNvPr id="350" name="Shape 350"/>
          <p:cNvSpPr txBox="1"/>
          <p:nvPr>
            <p:ph type="title"/>
          </p:nvPr>
        </p:nvSpPr>
        <p:spPr>
          <a:xfrm>
            <a:off x="1578600" y="0"/>
            <a:ext cx="598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Ground </a:t>
            </a:r>
            <a:r>
              <a:rPr lang="en"/>
              <a:t>Maneuverability</a:t>
            </a:r>
            <a:r>
              <a:rPr lang="en"/>
              <a:t> </a:t>
            </a:r>
            <a:r>
              <a:rPr lang="en"/>
              <a:t>Results</a:t>
            </a:r>
            <a:endParaRPr/>
          </a:p>
        </p:txBody>
      </p:sp>
      <p:sp>
        <p:nvSpPr>
          <p:cNvPr id="351" name="Shape 351"/>
          <p:cNvSpPr txBox="1"/>
          <p:nvPr>
            <p:ph idx="1" type="body"/>
          </p:nvPr>
        </p:nvSpPr>
        <p:spPr>
          <a:xfrm>
            <a:off x="204225" y="2705750"/>
            <a:ext cx="4326600" cy="2259000"/>
          </a:xfrm>
          <a:prstGeom prst="rect">
            <a:avLst/>
          </a:prstGeom>
        </p:spPr>
        <p:txBody>
          <a:bodyPr anchorCtr="0" anchor="t" bIns="91425" lIns="91425" spcFirstLastPara="1" rIns="91425" wrap="square" tIns="91425">
            <a:noAutofit/>
          </a:bodyPr>
          <a:lstStyle/>
          <a:p>
            <a:pPr indent="-330200" lvl="0" marL="457200" rtl="0">
              <a:lnSpc>
                <a:spcPct val="100000"/>
              </a:lnSpc>
              <a:spcBef>
                <a:spcPts val="0"/>
              </a:spcBef>
              <a:spcAft>
                <a:spcPts val="0"/>
              </a:spcAft>
              <a:buClr>
                <a:srgbClr val="FFF2CC"/>
              </a:buClr>
              <a:buSzPts val="1600"/>
              <a:buChar char="-"/>
            </a:pPr>
            <a:r>
              <a:rPr lang="en" sz="1600">
                <a:solidFill>
                  <a:srgbClr val="FFF2CC"/>
                </a:solidFill>
              </a:rPr>
              <a:t>Range of capabilities and movements </a:t>
            </a:r>
            <a:r>
              <a:rPr lang="en" sz="1600">
                <a:solidFill>
                  <a:srgbClr val="FFF2CC"/>
                </a:solidFill>
              </a:rPr>
              <a:t>programmable</a:t>
            </a:r>
            <a:r>
              <a:rPr lang="en" sz="1600">
                <a:solidFill>
                  <a:srgbClr val="FFF2CC"/>
                </a:solidFill>
              </a:rPr>
              <a:t> </a:t>
            </a:r>
            <a:endParaRPr sz="1600">
              <a:solidFill>
                <a:srgbClr val="FFF2CC"/>
              </a:solidFill>
            </a:endParaRPr>
          </a:p>
          <a:p>
            <a:pPr indent="-330200" lvl="0" marL="457200" marR="0" rtl="0" algn="l">
              <a:lnSpc>
                <a:spcPct val="100000"/>
              </a:lnSpc>
              <a:spcBef>
                <a:spcPts val="1000"/>
              </a:spcBef>
              <a:spcAft>
                <a:spcPts val="0"/>
              </a:spcAft>
              <a:buClr>
                <a:srgbClr val="FFF2CC"/>
              </a:buClr>
              <a:buSzPts val="1600"/>
              <a:buFont typeface="Arial"/>
              <a:buChar char="-"/>
            </a:pPr>
            <a:r>
              <a:rPr lang="en" sz="1600">
                <a:solidFill>
                  <a:srgbClr val="FFF2CC"/>
                </a:solidFill>
              </a:rPr>
              <a:t>Off board power source </a:t>
            </a:r>
            <a:endParaRPr sz="1600">
              <a:solidFill>
                <a:srgbClr val="FFF2CC"/>
              </a:solidFill>
            </a:endParaRPr>
          </a:p>
          <a:p>
            <a:pPr indent="-330200" lvl="0" marL="457200" rtl="0">
              <a:lnSpc>
                <a:spcPct val="100000"/>
              </a:lnSpc>
              <a:spcBef>
                <a:spcPts val="1000"/>
              </a:spcBef>
              <a:spcAft>
                <a:spcPts val="0"/>
              </a:spcAft>
              <a:buClr>
                <a:srgbClr val="FFF2CC"/>
              </a:buClr>
              <a:buSzPts val="1600"/>
              <a:buChar char="-"/>
            </a:pPr>
            <a:r>
              <a:rPr lang="en" sz="1600">
                <a:solidFill>
                  <a:srgbClr val="FFF2CC"/>
                </a:solidFill>
              </a:rPr>
              <a:t>Can self-</a:t>
            </a:r>
            <a:r>
              <a:rPr lang="en" sz="1600">
                <a:solidFill>
                  <a:srgbClr val="FFF2CC"/>
                </a:solidFill>
              </a:rPr>
              <a:t>stabilize</a:t>
            </a:r>
            <a:r>
              <a:rPr lang="en" sz="1600">
                <a:solidFill>
                  <a:srgbClr val="FFF2CC"/>
                </a:solidFill>
              </a:rPr>
              <a:t> attitude using orientation sensor </a:t>
            </a:r>
            <a:endParaRPr sz="1600">
              <a:solidFill>
                <a:srgbClr val="FFF2CC"/>
              </a:solidFill>
            </a:endParaRPr>
          </a:p>
          <a:p>
            <a:pPr indent="-330200" lvl="0" marL="457200" rtl="0">
              <a:lnSpc>
                <a:spcPct val="100000"/>
              </a:lnSpc>
              <a:spcBef>
                <a:spcPts val="1000"/>
              </a:spcBef>
              <a:spcAft>
                <a:spcPts val="0"/>
              </a:spcAft>
              <a:buClr>
                <a:srgbClr val="FFF2CC"/>
              </a:buClr>
              <a:buSzPts val="1600"/>
              <a:buChar char="-"/>
            </a:pPr>
            <a:r>
              <a:rPr lang="en" sz="1600">
                <a:solidFill>
                  <a:srgbClr val="FFF2CC"/>
                </a:solidFill>
              </a:rPr>
              <a:t>Servo arms shift, morphing the walking into gliding model</a:t>
            </a:r>
            <a:endParaRPr sz="1600">
              <a:solidFill>
                <a:srgbClr val="FFF2CC"/>
              </a:solidFill>
            </a:endParaRPr>
          </a:p>
          <a:p>
            <a:pPr indent="0" lvl="0" marL="0" rtl="0">
              <a:lnSpc>
                <a:spcPct val="115000"/>
              </a:lnSpc>
              <a:spcBef>
                <a:spcPts val="0"/>
              </a:spcBef>
              <a:spcAft>
                <a:spcPts val="0"/>
              </a:spcAft>
              <a:buNone/>
            </a:pPr>
            <a:br>
              <a:rPr lang="en" sz="1600">
                <a:solidFill>
                  <a:srgbClr val="FFF2CC"/>
                </a:solidFill>
              </a:rPr>
            </a:br>
            <a:br>
              <a:rPr lang="en" sz="1600">
                <a:solidFill>
                  <a:srgbClr val="FFF2CC"/>
                </a:solidFill>
              </a:rPr>
            </a:br>
            <a:br>
              <a:rPr lang="en" sz="1600">
                <a:solidFill>
                  <a:srgbClr val="FFF2CC"/>
                </a:solidFill>
              </a:rPr>
            </a:br>
            <a:endParaRPr sz="1600"/>
          </a:p>
        </p:txBody>
      </p:sp>
      <p:sp>
        <p:nvSpPr>
          <p:cNvPr id="352" name="Shape 352"/>
          <p:cNvSpPr txBox="1"/>
          <p:nvPr/>
        </p:nvSpPr>
        <p:spPr>
          <a:xfrm>
            <a:off x="829575" y="512700"/>
            <a:ext cx="2437800" cy="19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E599"/>
                </a:solidFill>
              </a:rPr>
              <a:t>Metrics Met </a:t>
            </a:r>
            <a:endParaRPr sz="2400">
              <a:solidFill>
                <a:srgbClr val="FFE599"/>
              </a:solidFill>
            </a:endParaRPr>
          </a:p>
          <a:p>
            <a:pPr indent="0" lvl="0" marL="0" algn="ctr">
              <a:spcBef>
                <a:spcPts val="0"/>
              </a:spcBef>
              <a:spcAft>
                <a:spcPts val="0"/>
              </a:spcAft>
              <a:buNone/>
            </a:pPr>
            <a:r>
              <a:t/>
            </a:r>
            <a:endParaRPr sz="600">
              <a:solidFill>
                <a:srgbClr val="FFE599"/>
              </a:solidFill>
            </a:endParaRPr>
          </a:p>
          <a:p>
            <a:pPr indent="0" lvl="0" marL="0">
              <a:spcBef>
                <a:spcPts val="0"/>
              </a:spcBef>
              <a:spcAft>
                <a:spcPts val="0"/>
              </a:spcAft>
              <a:buNone/>
            </a:pPr>
            <a:r>
              <a:rPr lang="en" sz="1800">
                <a:solidFill>
                  <a:srgbClr val="CCCCCC"/>
                </a:solidFill>
              </a:rPr>
              <a:t>Mobile: 			4/4</a:t>
            </a:r>
            <a:endParaRPr sz="1800">
              <a:solidFill>
                <a:srgbClr val="CCCCCC"/>
              </a:solidFill>
            </a:endParaRPr>
          </a:p>
          <a:p>
            <a:pPr indent="0" lvl="0" marL="0">
              <a:spcBef>
                <a:spcPts val="0"/>
              </a:spcBef>
              <a:spcAft>
                <a:spcPts val="0"/>
              </a:spcAft>
              <a:buNone/>
            </a:pPr>
            <a:r>
              <a:rPr lang="en" sz="1800">
                <a:solidFill>
                  <a:srgbClr val="CCCCCC"/>
                </a:solidFill>
              </a:rPr>
              <a:t>Controllable: 		3/4</a:t>
            </a:r>
            <a:endParaRPr sz="1800">
              <a:solidFill>
                <a:srgbClr val="CCCCCC"/>
              </a:solidFill>
            </a:endParaRPr>
          </a:p>
          <a:p>
            <a:pPr indent="0" lvl="0" marL="0">
              <a:spcBef>
                <a:spcPts val="0"/>
              </a:spcBef>
              <a:spcAft>
                <a:spcPts val="0"/>
              </a:spcAft>
              <a:buNone/>
            </a:pPr>
            <a:r>
              <a:rPr lang="en" sz="1800">
                <a:solidFill>
                  <a:srgbClr val="CCCCCC"/>
                </a:solidFill>
              </a:rPr>
              <a:t>Simple:			4/4</a:t>
            </a:r>
            <a:endParaRPr sz="1800">
              <a:solidFill>
                <a:srgbClr val="CCCCCC"/>
              </a:solidFill>
            </a:endParaRPr>
          </a:p>
          <a:p>
            <a:pPr indent="0" lvl="0" marL="0">
              <a:spcBef>
                <a:spcPts val="0"/>
              </a:spcBef>
              <a:spcAft>
                <a:spcPts val="0"/>
              </a:spcAft>
              <a:buNone/>
            </a:pPr>
            <a:r>
              <a:rPr lang="en" sz="1800">
                <a:solidFill>
                  <a:srgbClr val="CCCCCC"/>
                </a:solidFill>
              </a:rPr>
              <a:t>Durable: 		2/4</a:t>
            </a:r>
            <a:endParaRPr sz="1800">
              <a:solidFill>
                <a:srgbClr val="CCCCCC"/>
              </a:solidFill>
            </a:endParaRPr>
          </a:p>
          <a:p>
            <a:pPr indent="0" lvl="0" marL="0">
              <a:spcBef>
                <a:spcPts val="0"/>
              </a:spcBef>
              <a:spcAft>
                <a:spcPts val="0"/>
              </a:spcAft>
              <a:buNone/>
            </a:pPr>
            <a:r>
              <a:rPr lang="en" sz="1800">
                <a:solidFill>
                  <a:srgbClr val="CCCCCC"/>
                </a:solidFill>
              </a:rPr>
              <a:t>Inexpensive: 		3/4</a:t>
            </a:r>
            <a:endParaRPr sz="1800">
              <a:solidFill>
                <a:srgbClr val="CCCCCC"/>
              </a:solidFill>
            </a:endParaRPr>
          </a:p>
        </p:txBody>
      </p:sp>
      <p:pic>
        <p:nvPicPr>
          <p:cNvPr id="353" name="Shape 353" title="Turning.mp4">
            <a:hlinkClick r:id="rId3"/>
          </p:cNvPr>
          <p:cNvPicPr preferRelativeResize="0"/>
          <p:nvPr/>
        </p:nvPicPr>
        <p:blipFill>
          <a:blip r:embed="rId4">
            <a:alphaModFix/>
          </a:blip>
          <a:stretch>
            <a:fillRect/>
          </a:stretch>
        </p:blipFill>
        <p:spPr>
          <a:xfrm>
            <a:off x="4379525" y="1254575"/>
            <a:ext cx="4572000" cy="3429000"/>
          </a:xfrm>
          <a:prstGeom prst="rect">
            <a:avLst/>
          </a:prstGeom>
          <a:noFill/>
          <a:ln>
            <a:noFill/>
          </a:ln>
        </p:spPr>
      </p:pic>
      <p:pic>
        <p:nvPicPr>
          <p:cNvPr id="354" name="Shape 354"/>
          <p:cNvPicPr preferRelativeResize="0"/>
          <p:nvPr/>
        </p:nvPicPr>
        <p:blipFill>
          <a:blip r:embed="rId5">
            <a:alphaModFix/>
          </a:blip>
          <a:stretch>
            <a:fillRect/>
          </a:stretch>
        </p:blipFill>
        <p:spPr>
          <a:xfrm>
            <a:off x="3142225" y="1094325"/>
            <a:ext cx="249074" cy="249076"/>
          </a:xfrm>
          <a:prstGeom prst="rect">
            <a:avLst/>
          </a:prstGeom>
          <a:noFill/>
          <a:ln>
            <a:noFill/>
          </a:ln>
        </p:spPr>
      </p:pic>
      <p:pic>
        <p:nvPicPr>
          <p:cNvPr id="355" name="Shape 355"/>
          <p:cNvPicPr preferRelativeResize="0"/>
          <p:nvPr/>
        </p:nvPicPr>
        <p:blipFill>
          <a:blip r:embed="rId5">
            <a:alphaModFix/>
          </a:blip>
          <a:stretch>
            <a:fillRect/>
          </a:stretch>
        </p:blipFill>
        <p:spPr>
          <a:xfrm>
            <a:off x="3142225" y="1622250"/>
            <a:ext cx="249074" cy="249076"/>
          </a:xfrm>
          <a:prstGeom prst="rect">
            <a:avLst/>
          </a:prstGeom>
          <a:noFill/>
          <a:ln>
            <a:noFill/>
          </a:ln>
        </p:spPr>
      </p:pic>
      <p:sp>
        <p:nvSpPr>
          <p:cNvPr id="356" name="Shape 356"/>
          <p:cNvSpPr/>
          <p:nvPr/>
        </p:nvSpPr>
        <p:spPr>
          <a:xfrm>
            <a:off x="8646200" y="181625"/>
            <a:ext cx="306000" cy="263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idx="1" type="body"/>
          </p:nvPr>
        </p:nvSpPr>
        <p:spPr>
          <a:xfrm>
            <a:off x="311700" y="765775"/>
            <a:ext cx="4551000" cy="3650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2000">
                <a:solidFill>
                  <a:srgbClr val="FFD966"/>
                </a:solidFill>
              </a:rPr>
              <a:t>Future Payload: </a:t>
            </a:r>
            <a:endParaRPr sz="2000">
              <a:solidFill>
                <a:srgbClr val="FFD966"/>
              </a:solidFill>
            </a:endParaRPr>
          </a:p>
          <a:p>
            <a:pPr indent="-355600" lvl="0" marL="457200" rtl="0">
              <a:lnSpc>
                <a:spcPct val="100000"/>
              </a:lnSpc>
              <a:spcBef>
                <a:spcPts val="0"/>
              </a:spcBef>
              <a:spcAft>
                <a:spcPts val="0"/>
              </a:spcAft>
              <a:buClr>
                <a:srgbClr val="FFF2CC"/>
              </a:buClr>
              <a:buSzPts val="2000"/>
              <a:buChar char="-"/>
            </a:pPr>
            <a:r>
              <a:rPr lang="en" sz="2000">
                <a:solidFill>
                  <a:srgbClr val="FFF2CC"/>
                </a:solidFill>
              </a:rPr>
              <a:t>Camera for ISR </a:t>
            </a:r>
            <a:endParaRPr sz="2000">
              <a:solidFill>
                <a:srgbClr val="FFF2CC"/>
              </a:solidFill>
            </a:endParaRPr>
          </a:p>
          <a:p>
            <a:pPr indent="-355600" lvl="0" marL="457200" rtl="0">
              <a:lnSpc>
                <a:spcPct val="100000"/>
              </a:lnSpc>
              <a:spcBef>
                <a:spcPts val="0"/>
              </a:spcBef>
              <a:spcAft>
                <a:spcPts val="0"/>
              </a:spcAft>
              <a:buClr>
                <a:srgbClr val="FFF2CC"/>
              </a:buClr>
              <a:buSzPts val="2000"/>
              <a:buChar char="-"/>
            </a:pPr>
            <a:r>
              <a:rPr lang="en" sz="2000">
                <a:solidFill>
                  <a:srgbClr val="FFF2CC"/>
                </a:solidFill>
              </a:rPr>
              <a:t>Batteries to increase survivability of a ground unit</a:t>
            </a:r>
            <a:endParaRPr sz="2000">
              <a:solidFill>
                <a:srgbClr val="FFF2CC"/>
              </a:solidFill>
            </a:endParaRPr>
          </a:p>
          <a:p>
            <a:pPr indent="0" lvl="0" marL="0" rtl="0">
              <a:lnSpc>
                <a:spcPct val="100000"/>
              </a:lnSpc>
              <a:spcBef>
                <a:spcPts val="0"/>
              </a:spcBef>
              <a:spcAft>
                <a:spcPts val="0"/>
              </a:spcAft>
              <a:buNone/>
            </a:pPr>
            <a:r>
              <a:t/>
            </a:r>
            <a:endParaRPr sz="2000">
              <a:solidFill>
                <a:srgbClr val="FFF2CC"/>
              </a:solidFill>
            </a:endParaRPr>
          </a:p>
          <a:p>
            <a:pPr indent="-355600" lvl="0" marL="457200" rtl="0">
              <a:lnSpc>
                <a:spcPct val="100000"/>
              </a:lnSpc>
              <a:spcBef>
                <a:spcPts val="0"/>
              </a:spcBef>
              <a:spcAft>
                <a:spcPts val="0"/>
              </a:spcAft>
              <a:buClr>
                <a:srgbClr val="FFF2CC"/>
              </a:buClr>
              <a:buSzPts val="2000"/>
              <a:buChar char="-"/>
            </a:pPr>
            <a:r>
              <a:rPr lang="en" sz="2000">
                <a:solidFill>
                  <a:srgbClr val="FFD966"/>
                </a:solidFill>
              </a:rPr>
              <a:t>Needs higher torque servo motors</a:t>
            </a:r>
            <a:r>
              <a:rPr lang="en" sz="2000">
                <a:solidFill>
                  <a:srgbClr val="FFF2CC"/>
                </a:solidFill>
              </a:rPr>
              <a:t> and overall more robust design</a:t>
            </a:r>
            <a:endParaRPr sz="2000">
              <a:solidFill>
                <a:srgbClr val="FFF2CC"/>
              </a:solidFill>
            </a:endParaRPr>
          </a:p>
          <a:p>
            <a:pPr indent="0" lvl="0" marL="0" rtl="0">
              <a:lnSpc>
                <a:spcPct val="100000"/>
              </a:lnSpc>
              <a:spcBef>
                <a:spcPts val="0"/>
              </a:spcBef>
              <a:spcAft>
                <a:spcPts val="0"/>
              </a:spcAft>
              <a:buNone/>
            </a:pPr>
            <a:r>
              <a:t/>
            </a:r>
            <a:endParaRPr sz="2000">
              <a:solidFill>
                <a:srgbClr val="FFF2CC"/>
              </a:solidFill>
            </a:endParaRPr>
          </a:p>
          <a:p>
            <a:pPr indent="0" lvl="0" marL="0">
              <a:spcBef>
                <a:spcPts val="0"/>
              </a:spcBef>
              <a:spcAft>
                <a:spcPts val="1600"/>
              </a:spcAft>
              <a:buNone/>
            </a:pPr>
            <a:r>
              <a:t/>
            </a:r>
            <a:endParaRPr sz="2000"/>
          </a:p>
        </p:txBody>
      </p:sp>
      <p:pic>
        <p:nvPicPr>
          <p:cNvPr id="362" name="Shape 362"/>
          <p:cNvPicPr preferRelativeResize="0"/>
          <p:nvPr/>
        </p:nvPicPr>
        <p:blipFill rotWithShape="1">
          <a:blip r:embed="rId3">
            <a:alphaModFix/>
          </a:blip>
          <a:srcRect b="9371" l="10674" r="6123" t="0"/>
          <a:stretch/>
        </p:blipFill>
        <p:spPr>
          <a:xfrm>
            <a:off x="5194550" y="948275"/>
            <a:ext cx="3561175" cy="2430400"/>
          </a:xfrm>
          <a:prstGeom prst="rect">
            <a:avLst/>
          </a:prstGeom>
          <a:noFill/>
          <a:ln>
            <a:noFill/>
          </a:ln>
        </p:spPr>
      </p:pic>
      <p:sp>
        <p:nvSpPr>
          <p:cNvPr id="363" name="Shape 363"/>
          <p:cNvSpPr txBox="1"/>
          <p:nvPr/>
        </p:nvSpPr>
        <p:spPr>
          <a:xfrm>
            <a:off x="311700" y="3139700"/>
            <a:ext cx="7696200" cy="2183100"/>
          </a:xfrm>
          <a:prstGeom prst="rect">
            <a:avLst/>
          </a:prstGeom>
          <a:noFill/>
          <a:ln>
            <a:noFill/>
          </a:ln>
        </p:spPr>
        <p:txBody>
          <a:bodyPr anchorCtr="0" anchor="ctr" bIns="91425" lIns="91425" spcFirstLastPara="1" rIns="91425" wrap="square" tIns="91425">
            <a:noAutofit/>
          </a:bodyPr>
          <a:lstStyle/>
          <a:p>
            <a:pPr indent="-355600" lvl="0" marL="457200" rtl="0">
              <a:spcBef>
                <a:spcPts val="0"/>
              </a:spcBef>
              <a:spcAft>
                <a:spcPts val="0"/>
              </a:spcAft>
              <a:buClr>
                <a:srgbClr val="FFF2CC"/>
              </a:buClr>
              <a:buSzPts val="2000"/>
              <a:buChar char="-"/>
            </a:pPr>
            <a:r>
              <a:rPr lang="en" sz="2000">
                <a:solidFill>
                  <a:srgbClr val="FFD966"/>
                </a:solidFill>
              </a:rPr>
              <a:t>Can be inserted</a:t>
            </a:r>
            <a:r>
              <a:rPr lang="en" sz="2000">
                <a:solidFill>
                  <a:srgbClr val="FFD966"/>
                </a:solidFill>
              </a:rPr>
              <a:t> in operational areas</a:t>
            </a:r>
            <a:r>
              <a:rPr lang="en" sz="2000">
                <a:solidFill>
                  <a:srgbClr val="FFF2CC"/>
                </a:solidFill>
              </a:rPr>
              <a:t> </a:t>
            </a:r>
            <a:endParaRPr sz="2000">
              <a:solidFill>
                <a:srgbClr val="FFF2CC"/>
              </a:solidFill>
            </a:endParaRPr>
          </a:p>
          <a:p>
            <a:pPr indent="-355600" lvl="1" marL="1371600" rtl="0">
              <a:spcBef>
                <a:spcPts val="0"/>
              </a:spcBef>
              <a:spcAft>
                <a:spcPts val="0"/>
              </a:spcAft>
              <a:buClr>
                <a:srgbClr val="FFF2CC"/>
              </a:buClr>
              <a:buSzPts val="2000"/>
              <a:buChar char="-"/>
            </a:pPr>
            <a:r>
              <a:rPr lang="en" sz="2000">
                <a:solidFill>
                  <a:srgbClr val="FFF2CC"/>
                </a:solidFill>
              </a:rPr>
              <a:t>Small and silent footprint</a:t>
            </a:r>
            <a:endParaRPr sz="2000">
              <a:solidFill>
                <a:srgbClr val="FFF2CC"/>
              </a:solidFill>
            </a:endParaRPr>
          </a:p>
          <a:p>
            <a:pPr indent="-355600" lvl="1" marL="1371600" rtl="0">
              <a:spcBef>
                <a:spcPts val="0"/>
              </a:spcBef>
              <a:spcAft>
                <a:spcPts val="0"/>
              </a:spcAft>
              <a:buClr>
                <a:srgbClr val="FFF2CC"/>
              </a:buClr>
              <a:buSzPts val="2000"/>
              <a:buChar char="-"/>
            </a:pPr>
            <a:r>
              <a:rPr lang="en" sz="2000">
                <a:solidFill>
                  <a:srgbClr val="FFF2CC"/>
                </a:solidFill>
              </a:rPr>
              <a:t>Multiple methods of maneuverability </a:t>
            </a:r>
            <a:endParaRPr sz="2000">
              <a:solidFill>
                <a:srgbClr val="FFF2CC"/>
              </a:solidFill>
            </a:endParaRPr>
          </a:p>
          <a:p>
            <a:pPr indent="-355600" lvl="1" marL="1371600" rtl="0">
              <a:spcBef>
                <a:spcPts val="0"/>
              </a:spcBef>
              <a:spcAft>
                <a:spcPts val="0"/>
              </a:spcAft>
              <a:buClr>
                <a:srgbClr val="FFF2CC"/>
              </a:buClr>
              <a:buSzPts val="2000"/>
              <a:buChar char="-"/>
            </a:pPr>
            <a:r>
              <a:rPr lang="en" sz="2000">
                <a:solidFill>
                  <a:srgbClr val="FFF2CC"/>
                </a:solidFill>
              </a:rPr>
              <a:t>Dropped from the sky and covertly navigate</a:t>
            </a:r>
            <a:endParaRPr sz="2000">
              <a:solidFill>
                <a:srgbClr val="FFF2CC"/>
              </a:solidFill>
            </a:endParaRPr>
          </a:p>
          <a:p>
            <a:pPr indent="0" lvl="0" marL="0" rtl="0">
              <a:lnSpc>
                <a:spcPct val="115000"/>
              </a:lnSpc>
              <a:spcBef>
                <a:spcPts val="0"/>
              </a:spcBef>
              <a:spcAft>
                <a:spcPts val="1600"/>
              </a:spcAft>
              <a:buNone/>
            </a:pPr>
            <a:r>
              <a:t/>
            </a:r>
            <a:endParaRPr sz="2000">
              <a:solidFill>
                <a:schemeClr val="lt2"/>
              </a:solidFill>
            </a:endParaRPr>
          </a:p>
        </p:txBody>
      </p:sp>
      <p:sp>
        <p:nvSpPr>
          <p:cNvPr id="364" name="Shape 36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Ground </a:t>
            </a:r>
            <a:r>
              <a:rPr lang="en"/>
              <a:t>Movement → Progression for Legacy Project</a:t>
            </a:r>
            <a:endParaRPr/>
          </a:p>
        </p:txBody>
      </p:sp>
      <p:sp>
        <p:nvSpPr>
          <p:cNvPr id="365" name="Shape 365"/>
          <p:cNvSpPr/>
          <p:nvPr/>
        </p:nvSpPr>
        <p:spPr>
          <a:xfrm>
            <a:off x="8689125" y="572700"/>
            <a:ext cx="306000" cy="263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Robot 2</a:t>
            </a:r>
            <a:endParaRPr/>
          </a:p>
        </p:txBody>
      </p:sp>
      <p:sp>
        <p:nvSpPr>
          <p:cNvPr id="371" name="Shape 3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7200">
                <a:solidFill>
                  <a:srgbClr val="FFD966"/>
                </a:solidFill>
              </a:rPr>
              <a:t>Aerial</a:t>
            </a:r>
            <a:r>
              <a:rPr lang="en" sz="7200">
                <a:solidFill>
                  <a:srgbClr val="FFD966"/>
                </a:solidFill>
              </a:rPr>
              <a:t> Robot</a:t>
            </a:r>
            <a:endParaRPr sz="7200">
              <a:solidFill>
                <a:srgbClr val="FFD966"/>
              </a:solidFill>
            </a:endParaRPr>
          </a:p>
        </p:txBody>
      </p:sp>
      <p:pic>
        <p:nvPicPr>
          <p:cNvPr id="372" name="Shape 372"/>
          <p:cNvPicPr preferRelativeResize="0"/>
          <p:nvPr/>
        </p:nvPicPr>
        <p:blipFill>
          <a:blip r:embed="rId3">
            <a:alphaModFix/>
          </a:blip>
          <a:stretch>
            <a:fillRect/>
          </a:stretch>
        </p:blipFill>
        <p:spPr>
          <a:xfrm>
            <a:off x="2140450" y="2773687"/>
            <a:ext cx="4863100" cy="1666666"/>
          </a:xfrm>
          <a:prstGeom prst="rect">
            <a:avLst/>
          </a:prstGeom>
          <a:noFill/>
          <a:ln>
            <a:noFill/>
          </a:ln>
        </p:spPr>
      </p:pic>
      <p:pic>
        <p:nvPicPr>
          <p:cNvPr id="373" name="Shape 373"/>
          <p:cNvPicPr preferRelativeResize="0"/>
          <p:nvPr/>
        </p:nvPicPr>
        <p:blipFill>
          <a:blip r:embed="rId4">
            <a:alphaModFix/>
          </a:blip>
          <a:stretch>
            <a:fillRect/>
          </a:stretch>
        </p:blipFill>
        <p:spPr>
          <a:xfrm rot="163331">
            <a:off x="6510325" y="57213"/>
            <a:ext cx="2447726" cy="1611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77" name="Shape 377"/>
        <p:cNvGrpSpPr/>
        <p:nvPr/>
      </p:nvGrpSpPr>
      <p:grpSpPr>
        <a:xfrm>
          <a:off x="0" y="0"/>
          <a:ext cx="0" cy="0"/>
          <a:chOff x="0" y="0"/>
          <a:chExt cx="0" cy="0"/>
        </a:xfrm>
      </p:grpSpPr>
      <p:sp>
        <p:nvSpPr>
          <p:cNvPr id="378" name="Shape 378"/>
          <p:cNvSpPr txBox="1"/>
          <p:nvPr>
            <p:ph type="title"/>
          </p:nvPr>
        </p:nvSpPr>
        <p:spPr>
          <a:xfrm>
            <a:off x="520050" y="0"/>
            <a:ext cx="81039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Preliminary Gliding Designs</a:t>
            </a:r>
            <a:endParaRPr>
              <a:solidFill>
                <a:srgbClr val="FFFFFF"/>
              </a:solidFill>
            </a:endParaRPr>
          </a:p>
        </p:txBody>
      </p:sp>
      <p:pic>
        <p:nvPicPr>
          <p:cNvPr id="379" name="Shape 379"/>
          <p:cNvPicPr preferRelativeResize="0"/>
          <p:nvPr/>
        </p:nvPicPr>
        <p:blipFill rotWithShape="1">
          <a:blip r:embed="rId3">
            <a:alphaModFix/>
          </a:blip>
          <a:srcRect b="5896" l="0" r="0" t="6483"/>
          <a:stretch/>
        </p:blipFill>
        <p:spPr>
          <a:xfrm>
            <a:off x="5673050" y="864813"/>
            <a:ext cx="2871075" cy="3943200"/>
          </a:xfrm>
          <a:prstGeom prst="rect">
            <a:avLst/>
          </a:prstGeom>
          <a:noFill/>
          <a:ln>
            <a:noFill/>
          </a:ln>
        </p:spPr>
      </p:pic>
      <p:pic>
        <p:nvPicPr>
          <p:cNvPr id="380" name="Shape 380"/>
          <p:cNvPicPr preferRelativeResize="0"/>
          <p:nvPr/>
        </p:nvPicPr>
        <p:blipFill rotWithShape="1">
          <a:blip r:embed="rId4">
            <a:alphaModFix/>
          </a:blip>
          <a:srcRect b="0" l="0" r="7054" t="0"/>
          <a:stretch/>
        </p:blipFill>
        <p:spPr>
          <a:xfrm>
            <a:off x="520050" y="1027100"/>
            <a:ext cx="4570200" cy="3618624"/>
          </a:xfrm>
          <a:prstGeom prst="rect">
            <a:avLst/>
          </a:prstGeom>
          <a:noFill/>
          <a:ln>
            <a:noFill/>
          </a:ln>
        </p:spPr>
      </p:pic>
      <p:sp>
        <p:nvSpPr>
          <p:cNvPr id="381" name="Shape 381"/>
          <p:cNvSpPr/>
          <p:nvPr/>
        </p:nvSpPr>
        <p:spPr>
          <a:xfrm>
            <a:off x="8646200" y="181625"/>
            <a:ext cx="306000" cy="263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1364700" y="0"/>
            <a:ext cx="64146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Aerial Testing: Center of Gravity</a:t>
            </a:r>
            <a:endParaRPr sz="2800"/>
          </a:p>
        </p:txBody>
      </p:sp>
      <p:pic>
        <p:nvPicPr>
          <p:cNvPr id="387" name="Shape 387"/>
          <p:cNvPicPr preferRelativeResize="0"/>
          <p:nvPr/>
        </p:nvPicPr>
        <p:blipFill rotWithShape="1">
          <a:blip r:embed="rId3">
            <a:alphaModFix/>
          </a:blip>
          <a:srcRect b="16778" l="0" r="0" t="14737"/>
          <a:stretch/>
        </p:blipFill>
        <p:spPr>
          <a:xfrm>
            <a:off x="287725" y="155864"/>
            <a:ext cx="1356726" cy="1238789"/>
          </a:xfrm>
          <a:prstGeom prst="rect">
            <a:avLst/>
          </a:prstGeom>
          <a:noFill/>
          <a:ln>
            <a:noFill/>
          </a:ln>
        </p:spPr>
      </p:pic>
      <p:pic>
        <p:nvPicPr>
          <p:cNvPr id="388" name="Shape 388" title="This one.mp4">
            <a:hlinkClick r:id="rId4"/>
          </p:cNvPr>
          <p:cNvPicPr preferRelativeResize="0"/>
          <p:nvPr/>
        </p:nvPicPr>
        <p:blipFill>
          <a:blip r:embed="rId5">
            <a:alphaModFix/>
          </a:blip>
          <a:stretch>
            <a:fillRect/>
          </a:stretch>
        </p:blipFill>
        <p:spPr>
          <a:xfrm>
            <a:off x="2411750" y="587925"/>
            <a:ext cx="5935276" cy="4451450"/>
          </a:xfrm>
          <a:prstGeom prst="rect">
            <a:avLst/>
          </a:prstGeom>
          <a:noFill/>
          <a:ln>
            <a:noFill/>
          </a:ln>
        </p:spPr>
      </p:pic>
      <p:pic>
        <p:nvPicPr>
          <p:cNvPr id="389" name="Shape 389"/>
          <p:cNvPicPr preferRelativeResize="0"/>
          <p:nvPr/>
        </p:nvPicPr>
        <p:blipFill rotWithShape="1">
          <a:blip r:embed="rId6">
            <a:alphaModFix/>
          </a:blip>
          <a:srcRect b="21729" l="0" r="0" t="17591"/>
          <a:stretch/>
        </p:blipFill>
        <p:spPr>
          <a:xfrm flipH="1">
            <a:off x="287725" y="3544650"/>
            <a:ext cx="1356718" cy="1097626"/>
          </a:xfrm>
          <a:prstGeom prst="rect">
            <a:avLst/>
          </a:prstGeom>
          <a:noFill/>
          <a:ln>
            <a:noFill/>
          </a:ln>
        </p:spPr>
      </p:pic>
      <p:pic>
        <p:nvPicPr>
          <p:cNvPr id="390" name="Shape 390"/>
          <p:cNvPicPr preferRelativeResize="0"/>
          <p:nvPr/>
        </p:nvPicPr>
        <p:blipFill rotWithShape="1">
          <a:blip r:embed="rId7">
            <a:alphaModFix/>
          </a:blip>
          <a:srcRect b="11335" l="0" r="0" t="13096"/>
          <a:stretch/>
        </p:blipFill>
        <p:spPr>
          <a:xfrm>
            <a:off x="287725" y="1823782"/>
            <a:ext cx="1356726" cy="1366968"/>
          </a:xfrm>
          <a:prstGeom prst="rect">
            <a:avLst/>
          </a:prstGeom>
          <a:noFill/>
          <a:ln>
            <a:noFill/>
          </a:ln>
        </p:spPr>
      </p:pic>
      <p:sp>
        <p:nvSpPr>
          <p:cNvPr id="391" name="Shape 391"/>
          <p:cNvSpPr txBox="1"/>
          <p:nvPr/>
        </p:nvSpPr>
        <p:spPr>
          <a:xfrm>
            <a:off x="245025" y="1355013"/>
            <a:ext cx="14421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rPr>
              <a:t>Weight in Front</a:t>
            </a:r>
            <a:endParaRPr>
              <a:solidFill>
                <a:srgbClr val="FFF2CC"/>
              </a:solidFill>
            </a:endParaRPr>
          </a:p>
        </p:txBody>
      </p:sp>
      <p:sp>
        <p:nvSpPr>
          <p:cNvPr id="392" name="Shape 392"/>
          <p:cNvSpPr txBox="1"/>
          <p:nvPr/>
        </p:nvSpPr>
        <p:spPr>
          <a:xfrm>
            <a:off x="245038" y="4666075"/>
            <a:ext cx="14421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rPr>
              <a:t>Weight in Back</a:t>
            </a:r>
            <a:endParaRPr>
              <a:solidFill>
                <a:srgbClr val="FFF2CC"/>
              </a:solidFill>
            </a:endParaRPr>
          </a:p>
        </p:txBody>
      </p:sp>
      <p:sp>
        <p:nvSpPr>
          <p:cNvPr id="393" name="Shape 393"/>
          <p:cNvSpPr txBox="1"/>
          <p:nvPr/>
        </p:nvSpPr>
        <p:spPr>
          <a:xfrm>
            <a:off x="168825" y="3138350"/>
            <a:ext cx="15945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rPr>
              <a:t>Weight in Middle</a:t>
            </a:r>
            <a:endParaRPr>
              <a:solidFill>
                <a:srgbClr val="FFF2CC"/>
              </a:solidFill>
            </a:endParaRPr>
          </a:p>
        </p:txBody>
      </p:sp>
      <p:sp>
        <p:nvSpPr>
          <p:cNvPr id="394" name="Shape 394"/>
          <p:cNvSpPr/>
          <p:nvPr/>
        </p:nvSpPr>
        <p:spPr>
          <a:xfrm>
            <a:off x="8646200" y="181625"/>
            <a:ext cx="306000" cy="2634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Problem Statement	</a:t>
            </a:r>
            <a:r>
              <a:rPr lang="en"/>
              <a:t>	</a:t>
            </a:r>
            <a:endParaRPr/>
          </a:p>
        </p:txBody>
      </p:sp>
      <p:sp>
        <p:nvSpPr>
          <p:cNvPr id="79" name="Shape 79"/>
          <p:cNvSpPr txBox="1"/>
          <p:nvPr>
            <p:ph idx="1" type="body"/>
          </p:nvPr>
        </p:nvSpPr>
        <p:spPr>
          <a:xfrm>
            <a:off x="260725" y="687250"/>
            <a:ext cx="5240100" cy="2054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000" u="sng">
                <a:solidFill>
                  <a:srgbClr val="FFF2CC"/>
                </a:solidFill>
              </a:rPr>
              <a:t>BLUF:</a:t>
            </a:r>
            <a:r>
              <a:rPr lang="en" sz="2000">
                <a:solidFill>
                  <a:srgbClr val="FFF2CC"/>
                </a:solidFill>
              </a:rPr>
              <a:t> Make a robot that can </a:t>
            </a:r>
            <a:r>
              <a:rPr lang="en" sz="2400">
                <a:solidFill>
                  <a:srgbClr val="F1C232"/>
                </a:solidFill>
              </a:rPr>
              <a:t>glide and maneuver in the air,</a:t>
            </a:r>
            <a:r>
              <a:rPr lang="en" sz="2400">
                <a:solidFill>
                  <a:srgbClr val="FFD966"/>
                </a:solidFill>
              </a:rPr>
              <a:t> </a:t>
            </a:r>
            <a:r>
              <a:rPr lang="en" sz="2000">
                <a:solidFill>
                  <a:srgbClr val="FFF2CC"/>
                </a:solidFill>
              </a:rPr>
              <a:t>transition its motion and consequently be able to </a:t>
            </a:r>
            <a:r>
              <a:rPr lang="en" sz="2400">
                <a:solidFill>
                  <a:srgbClr val="F1C232"/>
                </a:solidFill>
              </a:rPr>
              <a:t>travel on the ground after it lands</a:t>
            </a:r>
            <a:r>
              <a:rPr lang="en" sz="2400">
                <a:solidFill>
                  <a:srgbClr val="FFF2CC"/>
                </a:solidFill>
              </a:rPr>
              <a:t>.</a:t>
            </a:r>
            <a:endParaRPr sz="2400">
              <a:solidFill>
                <a:srgbClr val="FFF2CC"/>
              </a:solidFill>
            </a:endParaRPr>
          </a:p>
          <a:p>
            <a:pPr indent="0" lvl="0" marL="0" rtl="0">
              <a:spcBef>
                <a:spcPts val="0"/>
              </a:spcBef>
              <a:spcAft>
                <a:spcPts val="0"/>
              </a:spcAft>
              <a:buNone/>
            </a:pPr>
            <a:r>
              <a:t/>
            </a:r>
            <a:endParaRPr sz="600">
              <a:solidFill>
                <a:srgbClr val="FFF2CC"/>
              </a:solidFill>
            </a:endParaRPr>
          </a:p>
          <a:p>
            <a:pPr indent="0" lvl="0" marL="0" rtl="0">
              <a:spcBef>
                <a:spcPts val="0"/>
              </a:spcBef>
              <a:spcAft>
                <a:spcPts val="0"/>
              </a:spcAft>
              <a:buNone/>
            </a:pPr>
            <a:r>
              <a:t/>
            </a:r>
            <a:endParaRPr sz="2400">
              <a:solidFill>
                <a:srgbClr val="FFF2CC"/>
              </a:solidFill>
            </a:endParaRPr>
          </a:p>
        </p:txBody>
      </p:sp>
      <p:sp>
        <p:nvSpPr>
          <p:cNvPr id="80" name="Shape 80"/>
          <p:cNvSpPr txBox="1"/>
          <p:nvPr>
            <p:ph idx="1" type="body"/>
          </p:nvPr>
        </p:nvSpPr>
        <p:spPr>
          <a:xfrm>
            <a:off x="554250" y="3675800"/>
            <a:ext cx="8188500" cy="1365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u="sng">
                <a:solidFill>
                  <a:srgbClr val="D9D9D9"/>
                </a:solidFill>
              </a:rPr>
              <a:t>Full Problem Statement: </a:t>
            </a:r>
            <a:endParaRPr sz="1400" u="sng">
              <a:solidFill>
                <a:srgbClr val="D9D9D9"/>
              </a:solidFill>
            </a:endParaRPr>
          </a:p>
          <a:p>
            <a:pPr indent="0" lvl="0" marL="0" rtl="0" algn="ctr">
              <a:spcBef>
                <a:spcPts val="0"/>
              </a:spcBef>
              <a:spcAft>
                <a:spcPts val="0"/>
              </a:spcAft>
              <a:buNone/>
            </a:pPr>
            <a:r>
              <a:rPr lang="en" sz="1400">
                <a:solidFill>
                  <a:srgbClr val="D9D9D9"/>
                </a:solidFill>
              </a:rPr>
              <a:t>To research animal movement, specifically that of crabs, bats, sugar gliders and flying lizards, in order to inspire, design, and create a self-stabilizing aerial robot. This system will be capable of gliding, aerial maneuvering, navigation, and landing safely on the ground. In the future additions will be made to capabilities such as walking and heavy load carry. </a:t>
            </a:r>
            <a:endParaRPr sz="1400">
              <a:solidFill>
                <a:srgbClr val="D9D9D9"/>
              </a:solidFill>
            </a:endParaRPr>
          </a:p>
        </p:txBody>
      </p:sp>
      <p:sp>
        <p:nvSpPr>
          <p:cNvPr id="81" name="Shape 81"/>
          <p:cNvSpPr txBox="1"/>
          <p:nvPr/>
        </p:nvSpPr>
        <p:spPr>
          <a:xfrm>
            <a:off x="311700" y="2686125"/>
            <a:ext cx="8673600" cy="80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400">
                <a:solidFill>
                  <a:srgbClr val="FFF2CC"/>
                </a:solidFill>
              </a:rPr>
              <a:t>-</a:t>
            </a:r>
            <a:r>
              <a:rPr lang="en" sz="2400">
                <a:solidFill>
                  <a:srgbClr val="F1C232"/>
                </a:solidFill>
              </a:rPr>
              <a:t> </a:t>
            </a:r>
            <a:r>
              <a:rPr lang="en" sz="2400">
                <a:solidFill>
                  <a:srgbClr val="F1C232"/>
                </a:solidFill>
              </a:rPr>
              <a:t>Inspired by animal movement</a:t>
            </a:r>
            <a:r>
              <a:rPr lang="en" sz="2400">
                <a:solidFill>
                  <a:srgbClr val="FFF2CC"/>
                </a:solidFill>
              </a:rPr>
              <a:t> </a:t>
            </a:r>
            <a:r>
              <a:rPr lang="en" sz="2000">
                <a:solidFill>
                  <a:srgbClr val="FFF2CC"/>
                </a:solidFill>
              </a:rPr>
              <a:t>(crabs, bats, sugar gliders).</a:t>
            </a:r>
            <a:endParaRPr sz="2000">
              <a:solidFill>
                <a:srgbClr val="FFF2CC"/>
              </a:solidFill>
            </a:endParaRPr>
          </a:p>
          <a:p>
            <a:pPr indent="0" lvl="0" marL="0" rtl="0">
              <a:lnSpc>
                <a:spcPct val="115000"/>
              </a:lnSpc>
              <a:spcBef>
                <a:spcPts val="0"/>
              </a:spcBef>
              <a:spcAft>
                <a:spcPts val="0"/>
              </a:spcAft>
              <a:buNone/>
            </a:pPr>
            <a:r>
              <a:rPr lang="en" sz="2400">
                <a:solidFill>
                  <a:srgbClr val="FFF2CC"/>
                </a:solidFill>
              </a:rPr>
              <a:t>- </a:t>
            </a:r>
            <a:r>
              <a:rPr lang="en" sz="2000">
                <a:solidFill>
                  <a:srgbClr val="FFF2CC"/>
                </a:solidFill>
              </a:rPr>
              <a:t>Future ability for </a:t>
            </a:r>
            <a:r>
              <a:rPr lang="en" sz="2400">
                <a:solidFill>
                  <a:srgbClr val="F1C232"/>
                </a:solidFill>
              </a:rPr>
              <a:t>load carry</a:t>
            </a:r>
            <a:r>
              <a:rPr lang="en" sz="2400">
                <a:solidFill>
                  <a:srgbClr val="FFF2CC"/>
                </a:solidFill>
              </a:rPr>
              <a:t> </a:t>
            </a:r>
            <a:r>
              <a:rPr lang="en" sz="2000">
                <a:solidFill>
                  <a:srgbClr val="FFF2CC"/>
                </a:solidFill>
              </a:rPr>
              <a:t>and</a:t>
            </a:r>
            <a:r>
              <a:rPr lang="en" sz="2400">
                <a:solidFill>
                  <a:srgbClr val="FFF2CC"/>
                </a:solidFill>
              </a:rPr>
              <a:t> </a:t>
            </a:r>
            <a:r>
              <a:rPr lang="en" sz="2400">
                <a:solidFill>
                  <a:srgbClr val="F1C232"/>
                </a:solidFill>
              </a:rPr>
              <a:t>enhanced</a:t>
            </a:r>
            <a:r>
              <a:rPr lang="en" sz="2400">
                <a:solidFill>
                  <a:srgbClr val="F1C232"/>
                </a:solidFill>
              </a:rPr>
              <a:t> navigation</a:t>
            </a:r>
            <a:r>
              <a:rPr lang="en" sz="2400">
                <a:solidFill>
                  <a:srgbClr val="FFF2CC"/>
                </a:solidFill>
              </a:rPr>
              <a:t>  </a:t>
            </a:r>
            <a:endParaRPr/>
          </a:p>
        </p:txBody>
      </p:sp>
      <p:cxnSp>
        <p:nvCxnSpPr>
          <p:cNvPr id="82" name="Shape 82"/>
          <p:cNvCxnSpPr/>
          <p:nvPr/>
        </p:nvCxnSpPr>
        <p:spPr>
          <a:xfrm>
            <a:off x="5207400" y="980800"/>
            <a:ext cx="1033800" cy="12900"/>
          </a:xfrm>
          <a:prstGeom prst="straightConnector1">
            <a:avLst/>
          </a:prstGeom>
          <a:noFill/>
          <a:ln cap="flat" cmpd="sng" w="76200">
            <a:solidFill>
              <a:srgbClr val="E06666"/>
            </a:solidFill>
            <a:prstDash val="solid"/>
            <a:round/>
            <a:headEnd len="med" w="med" type="none"/>
            <a:tailEnd len="med" w="med" type="triangle"/>
          </a:ln>
        </p:spPr>
      </p:cxnSp>
      <p:sp>
        <p:nvSpPr>
          <p:cNvPr id="83" name="Shape 83"/>
          <p:cNvSpPr txBox="1"/>
          <p:nvPr>
            <p:ph idx="1" type="body"/>
          </p:nvPr>
        </p:nvSpPr>
        <p:spPr>
          <a:xfrm>
            <a:off x="6356075" y="687250"/>
            <a:ext cx="2629200" cy="1938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E06666"/>
                </a:solidFill>
              </a:rPr>
              <a:t>Uses same mechanical features to walk and glide </a:t>
            </a:r>
            <a:endParaRPr sz="2400">
              <a:solidFill>
                <a:srgbClr val="E06666"/>
              </a:solidFill>
            </a:endParaRPr>
          </a:p>
        </p:txBody>
      </p:sp>
      <p:sp>
        <p:nvSpPr>
          <p:cNvPr id="84" name="Shape 84"/>
          <p:cNvSpPr/>
          <p:nvPr/>
        </p:nvSpPr>
        <p:spPr>
          <a:xfrm>
            <a:off x="8646200" y="181625"/>
            <a:ext cx="306000" cy="263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pic>
        <p:nvPicPr>
          <p:cNvPr id="399" name="Shape 399"/>
          <p:cNvPicPr preferRelativeResize="0"/>
          <p:nvPr/>
        </p:nvPicPr>
        <p:blipFill>
          <a:blip r:embed="rId3">
            <a:alphaModFix/>
          </a:blip>
          <a:stretch>
            <a:fillRect/>
          </a:stretch>
        </p:blipFill>
        <p:spPr>
          <a:xfrm>
            <a:off x="171300" y="621375"/>
            <a:ext cx="3462350" cy="2982430"/>
          </a:xfrm>
          <a:prstGeom prst="rect">
            <a:avLst/>
          </a:prstGeom>
          <a:noFill/>
          <a:ln>
            <a:noFill/>
          </a:ln>
        </p:spPr>
      </p:pic>
      <p:sp>
        <p:nvSpPr>
          <p:cNvPr id="400" name="Shape 400"/>
          <p:cNvSpPr txBox="1"/>
          <p:nvPr/>
        </p:nvSpPr>
        <p:spPr>
          <a:xfrm>
            <a:off x="1277950" y="3603800"/>
            <a:ext cx="2380800" cy="59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solidFill>
                  <a:srgbClr val="FFF2CC"/>
                </a:solidFill>
              </a:rPr>
              <a:t>Without Sensors </a:t>
            </a:r>
            <a:endParaRPr i="1" sz="1800">
              <a:solidFill>
                <a:srgbClr val="FFF2CC"/>
              </a:solidFill>
            </a:endParaRPr>
          </a:p>
        </p:txBody>
      </p:sp>
      <p:pic>
        <p:nvPicPr>
          <p:cNvPr id="401" name="Shape 401"/>
          <p:cNvPicPr preferRelativeResize="0"/>
          <p:nvPr/>
        </p:nvPicPr>
        <p:blipFill>
          <a:blip r:embed="rId4">
            <a:alphaModFix/>
          </a:blip>
          <a:stretch>
            <a:fillRect/>
          </a:stretch>
        </p:blipFill>
        <p:spPr>
          <a:xfrm>
            <a:off x="3759730" y="621375"/>
            <a:ext cx="5212969" cy="2982425"/>
          </a:xfrm>
          <a:prstGeom prst="rect">
            <a:avLst/>
          </a:prstGeom>
          <a:noFill/>
          <a:ln>
            <a:noFill/>
          </a:ln>
        </p:spPr>
      </p:pic>
      <p:sp>
        <p:nvSpPr>
          <p:cNvPr id="402" name="Shape 402"/>
          <p:cNvSpPr txBox="1"/>
          <p:nvPr/>
        </p:nvSpPr>
        <p:spPr>
          <a:xfrm>
            <a:off x="6592663" y="3603800"/>
            <a:ext cx="2380800" cy="599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800">
                <a:solidFill>
                  <a:srgbClr val="FFF2CC"/>
                </a:solidFill>
              </a:rPr>
              <a:t>With Sensors </a:t>
            </a:r>
            <a:endParaRPr i="1" sz="1800">
              <a:solidFill>
                <a:srgbClr val="FFF2CC"/>
              </a:solidFill>
            </a:endParaRPr>
          </a:p>
        </p:txBody>
      </p:sp>
      <p:sp>
        <p:nvSpPr>
          <p:cNvPr id="403" name="Shape 403"/>
          <p:cNvSpPr/>
          <p:nvPr/>
        </p:nvSpPr>
        <p:spPr>
          <a:xfrm>
            <a:off x="8646200" y="181625"/>
            <a:ext cx="306000" cy="2634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descr="IMG_5895.JPG" id="408" name="Shape 408"/>
          <p:cNvPicPr preferRelativeResize="0"/>
          <p:nvPr/>
        </p:nvPicPr>
        <p:blipFill rotWithShape="1">
          <a:blip r:embed="rId3">
            <a:alphaModFix/>
          </a:blip>
          <a:srcRect b="61870" l="6682" r="29736" t="13564"/>
          <a:stretch/>
        </p:blipFill>
        <p:spPr>
          <a:xfrm>
            <a:off x="268000" y="613200"/>
            <a:ext cx="3599172" cy="1854025"/>
          </a:xfrm>
          <a:prstGeom prst="rect">
            <a:avLst/>
          </a:prstGeom>
          <a:noFill/>
          <a:ln>
            <a:noFill/>
          </a:ln>
        </p:spPr>
      </p:pic>
      <p:pic>
        <p:nvPicPr>
          <p:cNvPr id="409" name="Shape 409"/>
          <p:cNvPicPr preferRelativeResize="0"/>
          <p:nvPr/>
        </p:nvPicPr>
        <p:blipFill>
          <a:blip r:embed="rId4">
            <a:alphaModFix/>
          </a:blip>
          <a:stretch>
            <a:fillRect/>
          </a:stretch>
        </p:blipFill>
        <p:spPr>
          <a:xfrm>
            <a:off x="268000" y="3501075"/>
            <a:ext cx="3599176" cy="1233487"/>
          </a:xfrm>
          <a:prstGeom prst="rect">
            <a:avLst/>
          </a:prstGeom>
          <a:noFill/>
          <a:ln>
            <a:noFill/>
          </a:ln>
        </p:spPr>
      </p:pic>
      <p:sp>
        <p:nvSpPr>
          <p:cNvPr id="410" name="Shape 410"/>
          <p:cNvSpPr txBox="1"/>
          <p:nvPr>
            <p:ph type="title"/>
          </p:nvPr>
        </p:nvSpPr>
        <p:spPr>
          <a:xfrm>
            <a:off x="520050" y="0"/>
            <a:ext cx="8103900" cy="61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Aerial Robot </a:t>
            </a:r>
            <a:r>
              <a:rPr lang="en">
                <a:solidFill>
                  <a:srgbClr val="FFFFFF"/>
                </a:solidFill>
              </a:rPr>
              <a:t>Design</a:t>
            </a:r>
            <a:endParaRPr>
              <a:solidFill>
                <a:srgbClr val="FFFFFF"/>
              </a:solidFill>
            </a:endParaRPr>
          </a:p>
        </p:txBody>
      </p:sp>
      <p:sp>
        <p:nvSpPr>
          <p:cNvPr id="411" name="Shape 411"/>
          <p:cNvSpPr txBox="1"/>
          <p:nvPr/>
        </p:nvSpPr>
        <p:spPr>
          <a:xfrm>
            <a:off x="2304563" y="2792750"/>
            <a:ext cx="1671900" cy="382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Kite Material</a:t>
            </a:r>
            <a:endParaRPr sz="1200"/>
          </a:p>
        </p:txBody>
      </p:sp>
      <p:cxnSp>
        <p:nvCxnSpPr>
          <p:cNvPr id="412" name="Shape 412"/>
          <p:cNvCxnSpPr>
            <a:stCxn id="411" idx="2"/>
          </p:cNvCxnSpPr>
          <p:nvPr/>
        </p:nvCxnSpPr>
        <p:spPr>
          <a:xfrm flipH="1">
            <a:off x="2437613" y="3175550"/>
            <a:ext cx="702900" cy="589500"/>
          </a:xfrm>
          <a:prstGeom prst="straightConnector1">
            <a:avLst/>
          </a:prstGeom>
          <a:noFill/>
          <a:ln cap="flat" cmpd="sng" w="28575">
            <a:solidFill>
              <a:srgbClr val="A64D79"/>
            </a:solidFill>
            <a:prstDash val="solid"/>
            <a:round/>
            <a:headEnd len="med" w="med" type="none"/>
            <a:tailEnd len="med" w="med" type="triangle"/>
          </a:ln>
        </p:spPr>
      </p:cxnSp>
      <p:cxnSp>
        <p:nvCxnSpPr>
          <p:cNvPr id="413" name="Shape 413"/>
          <p:cNvCxnSpPr>
            <a:stCxn id="411" idx="0"/>
          </p:cNvCxnSpPr>
          <p:nvPr/>
        </p:nvCxnSpPr>
        <p:spPr>
          <a:xfrm rot="10800000">
            <a:off x="2909813" y="1263350"/>
            <a:ext cx="230700" cy="1529400"/>
          </a:xfrm>
          <a:prstGeom prst="straightConnector1">
            <a:avLst/>
          </a:prstGeom>
          <a:noFill/>
          <a:ln cap="flat" cmpd="sng" w="28575">
            <a:solidFill>
              <a:srgbClr val="A64D79"/>
            </a:solidFill>
            <a:prstDash val="solid"/>
            <a:round/>
            <a:headEnd len="med" w="med" type="none"/>
            <a:tailEnd len="med" w="med" type="triangle"/>
          </a:ln>
        </p:spPr>
      </p:cxnSp>
      <p:sp>
        <p:nvSpPr>
          <p:cNvPr id="414" name="Shape 414"/>
          <p:cNvSpPr txBox="1"/>
          <p:nvPr/>
        </p:nvSpPr>
        <p:spPr>
          <a:xfrm>
            <a:off x="4331600" y="4208650"/>
            <a:ext cx="1671900" cy="525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Same Body as Ground Robot</a:t>
            </a:r>
            <a:endParaRPr sz="1200"/>
          </a:p>
        </p:txBody>
      </p:sp>
      <p:cxnSp>
        <p:nvCxnSpPr>
          <p:cNvPr id="415" name="Shape 415"/>
          <p:cNvCxnSpPr>
            <a:stCxn id="414" idx="1"/>
          </p:cNvCxnSpPr>
          <p:nvPr/>
        </p:nvCxnSpPr>
        <p:spPr>
          <a:xfrm rot="10800000">
            <a:off x="2909900" y="4471600"/>
            <a:ext cx="1421700" cy="0"/>
          </a:xfrm>
          <a:prstGeom prst="straightConnector1">
            <a:avLst/>
          </a:prstGeom>
          <a:noFill/>
          <a:ln cap="flat" cmpd="sng" w="28575">
            <a:solidFill>
              <a:srgbClr val="A64D79"/>
            </a:solidFill>
            <a:prstDash val="solid"/>
            <a:round/>
            <a:headEnd len="med" w="med" type="none"/>
            <a:tailEnd len="med" w="med" type="triangle"/>
          </a:ln>
        </p:spPr>
      </p:cxnSp>
      <p:pic>
        <p:nvPicPr>
          <p:cNvPr id="416" name="Shape 416"/>
          <p:cNvPicPr preferRelativeResize="0"/>
          <p:nvPr/>
        </p:nvPicPr>
        <p:blipFill>
          <a:blip r:embed="rId5">
            <a:alphaModFix/>
          </a:blip>
          <a:stretch>
            <a:fillRect/>
          </a:stretch>
        </p:blipFill>
        <p:spPr>
          <a:xfrm>
            <a:off x="6467925" y="459000"/>
            <a:ext cx="2443938" cy="4225499"/>
          </a:xfrm>
          <a:prstGeom prst="rect">
            <a:avLst/>
          </a:prstGeom>
          <a:noFill/>
          <a:ln>
            <a:noFill/>
          </a:ln>
        </p:spPr>
      </p:pic>
      <p:pic>
        <p:nvPicPr>
          <p:cNvPr id="417" name="Shape 417"/>
          <p:cNvPicPr preferRelativeResize="0"/>
          <p:nvPr/>
        </p:nvPicPr>
        <p:blipFill>
          <a:blip r:embed="rId6">
            <a:alphaModFix/>
          </a:blip>
          <a:stretch>
            <a:fillRect/>
          </a:stretch>
        </p:blipFill>
        <p:spPr>
          <a:xfrm>
            <a:off x="4135125" y="1557762"/>
            <a:ext cx="2560876" cy="1451783"/>
          </a:xfrm>
          <a:prstGeom prst="rect">
            <a:avLst/>
          </a:prstGeom>
          <a:noFill/>
          <a:ln>
            <a:noFill/>
          </a:ln>
        </p:spPr>
      </p:pic>
      <p:sp>
        <p:nvSpPr>
          <p:cNvPr id="418" name="Shape 418"/>
          <p:cNvSpPr txBox="1"/>
          <p:nvPr/>
        </p:nvSpPr>
        <p:spPr>
          <a:xfrm>
            <a:off x="4221250" y="3089725"/>
            <a:ext cx="2001900" cy="100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2CC"/>
                </a:solidFill>
              </a:rPr>
              <a:t>Kite material surface supported by flexible carbon fiber rods glued to underside.</a:t>
            </a:r>
            <a:endParaRPr>
              <a:solidFill>
                <a:srgbClr val="FFF2CC"/>
              </a:solidFill>
            </a:endParaRPr>
          </a:p>
        </p:txBody>
      </p:sp>
      <p:sp>
        <p:nvSpPr>
          <p:cNvPr id="419" name="Shape 419"/>
          <p:cNvSpPr txBox="1"/>
          <p:nvPr/>
        </p:nvSpPr>
        <p:spPr>
          <a:xfrm>
            <a:off x="4034200" y="958750"/>
            <a:ext cx="2528400" cy="100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D966"/>
                </a:solidFill>
              </a:rPr>
              <a:t>Wing Loading: 1.71 kg/m^2</a:t>
            </a:r>
            <a:endParaRPr>
              <a:solidFill>
                <a:srgbClr val="FF0000"/>
              </a:solidFill>
            </a:endParaRPr>
          </a:p>
        </p:txBody>
      </p:sp>
      <p:sp>
        <p:nvSpPr>
          <p:cNvPr id="420" name="Shape 420"/>
          <p:cNvSpPr/>
          <p:nvPr/>
        </p:nvSpPr>
        <p:spPr>
          <a:xfrm>
            <a:off x="8717750" y="81475"/>
            <a:ext cx="306000" cy="263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357225"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Moving the Wing Surface</a:t>
            </a:r>
            <a:endParaRPr/>
          </a:p>
        </p:txBody>
      </p:sp>
      <p:pic>
        <p:nvPicPr>
          <p:cNvPr id="426" name="Shape 426" title="20180424_224106.mp4">
            <a:hlinkClick r:id="rId3"/>
          </p:cNvPr>
          <p:cNvPicPr preferRelativeResize="0"/>
          <p:nvPr/>
        </p:nvPicPr>
        <p:blipFill>
          <a:blip r:embed="rId4">
            <a:alphaModFix/>
          </a:blip>
          <a:stretch>
            <a:fillRect/>
          </a:stretch>
        </p:blipFill>
        <p:spPr>
          <a:xfrm>
            <a:off x="1524813" y="575275"/>
            <a:ext cx="6094385" cy="4570800"/>
          </a:xfrm>
          <a:prstGeom prst="rect">
            <a:avLst/>
          </a:prstGeom>
          <a:noFill/>
          <a:ln>
            <a:noFill/>
          </a:ln>
        </p:spPr>
      </p:pic>
      <p:sp>
        <p:nvSpPr>
          <p:cNvPr id="427" name="Shape 427"/>
          <p:cNvSpPr/>
          <p:nvPr/>
        </p:nvSpPr>
        <p:spPr>
          <a:xfrm>
            <a:off x="8646200" y="181625"/>
            <a:ext cx="306000" cy="263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Aerial Movement → Progression for Legacy Project</a:t>
            </a:r>
            <a:endParaRPr/>
          </a:p>
        </p:txBody>
      </p:sp>
      <p:pic>
        <p:nvPicPr>
          <p:cNvPr id="433" name="Shape 433"/>
          <p:cNvPicPr preferRelativeResize="0"/>
          <p:nvPr/>
        </p:nvPicPr>
        <p:blipFill rotWithShape="1">
          <a:blip r:embed="rId3">
            <a:alphaModFix/>
          </a:blip>
          <a:srcRect b="12628" l="6533" r="0" t="5898"/>
          <a:stretch/>
        </p:blipFill>
        <p:spPr>
          <a:xfrm>
            <a:off x="246338" y="1327350"/>
            <a:ext cx="3210575" cy="1505175"/>
          </a:xfrm>
          <a:prstGeom prst="rect">
            <a:avLst/>
          </a:prstGeom>
          <a:noFill/>
          <a:ln>
            <a:noFill/>
          </a:ln>
        </p:spPr>
      </p:pic>
      <p:sp>
        <p:nvSpPr>
          <p:cNvPr id="434" name="Shape 434"/>
          <p:cNvSpPr txBox="1"/>
          <p:nvPr>
            <p:ph idx="1" type="body"/>
          </p:nvPr>
        </p:nvSpPr>
        <p:spPr>
          <a:xfrm>
            <a:off x="3759750" y="1613500"/>
            <a:ext cx="5308200" cy="28842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rgbClr val="FFF2CC"/>
              </a:buClr>
              <a:buSzPts val="1800"/>
              <a:buChar char="-"/>
            </a:pPr>
            <a:r>
              <a:rPr lang="en">
                <a:solidFill>
                  <a:srgbClr val="FFF2CC"/>
                </a:solidFill>
              </a:rPr>
              <a:t>Weight was too heavy for kite material </a:t>
            </a:r>
            <a:endParaRPr>
              <a:solidFill>
                <a:srgbClr val="FFF2CC"/>
              </a:solidFill>
            </a:endParaRPr>
          </a:p>
          <a:p>
            <a:pPr indent="-342900" lvl="0" marL="457200" rtl="0">
              <a:lnSpc>
                <a:spcPct val="115000"/>
              </a:lnSpc>
              <a:spcBef>
                <a:spcPts val="0"/>
              </a:spcBef>
              <a:spcAft>
                <a:spcPts val="0"/>
              </a:spcAft>
              <a:buClr>
                <a:srgbClr val="FFF2CC"/>
              </a:buClr>
              <a:buSzPts val="1800"/>
              <a:buChar char="-"/>
            </a:pPr>
            <a:r>
              <a:rPr lang="en">
                <a:solidFill>
                  <a:srgbClr val="FFF2CC"/>
                </a:solidFill>
              </a:rPr>
              <a:t>Joints and legs cannot withstand 7 foot drops</a:t>
            </a:r>
            <a:endParaRPr>
              <a:solidFill>
                <a:srgbClr val="FFF2CC"/>
              </a:solidFill>
            </a:endParaRPr>
          </a:p>
          <a:p>
            <a:pPr indent="0" lvl="0" marL="0" rtl="0">
              <a:lnSpc>
                <a:spcPct val="115000"/>
              </a:lnSpc>
              <a:spcBef>
                <a:spcPts val="0"/>
              </a:spcBef>
              <a:spcAft>
                <a:spcPts val="0"/>
              </a:spcAft>
              <a:buNone/>
            </a:pPr>
            <a:r>
              <a:t/>
            </a:r>
            <a:endParaRPr>
              <a:solidFill>
                <a:srgbClr val="FFF2CC"/>
              </a:solidFill>
            </a:endParaRPr>
          </a:p>
          <a:p>
            <a:pPr indent="0" lvl="0" marL="0" rtl="0">
              <a:lnSpc>
                <a:spcPct val="115000"/>
              </a:lnSpc>
              <a:spcBef>
                <a:spcPts val="0"/>
              </a:spcBef>
              <a:spcAft>
                <a:spcPts val="0"/>
              </a:spcAft>
              <a:buNone/>
            </a:pPr>
            <a:r>
              <a:rPr i="1" lang="en">
                <a:solidFill>
                  <a:srgbClr val="FFE599"/>
                </a:solidFill>
              </a:rPr>
              <a:t>Next Steps Forward</a:t>
            </a:r>
            <a:endParaRPr i="1">
              <a:solidFill>
                <a:srgbClr val="FFE599"/>
              </a:solidFill>
            </a:endParaRPr>
          </a:p>
          <a:p>
            <a:pPr indent="-342900" lvl="0" marL="457200" rtl="0">
              <a:lnSpc>
                <a:spcPct val="115000"/>
              </a:lnSpc>
              <a:spcBef>
                <a:spcPts val="0"/>
              </a:spcBef>
              <a:spcAft>
                <a:spcPts val="0"/>
              </a:spcAft>
              <a:buClr>
                <a:srgbClr val="FFF2CC"/>
              </a:buClr>
              <a:buSzPts val="1800"/>
              <a:buChar char="-"/>
            </a:pPr>
            <a:r>
              <a:rPr lang="en">
                <a:solidFill>
                  <a:srgbClr val="FFF2CC"/>
                </a:solidFill>
              </a:rPr>
              <a:t>Gliding and </a:t>
            </a:r>
            <a:r>
              <a:rPr lang="en">
                <a:solidFill>
                  <a:srgbClr val="FFF2CC"/>
                </a:solidFill>
              </a:rPr>
              <a:t>Stabilization</a:t>
            </a:r>
            <a:r>
              <a:rPr lang="en">
                <a:solidFill>
                  <a:srgbClr val="FFF2CC"/>
                </a:solidFill>
              </a:rPr>
              <a:t> </a:t>
            </a:r>
            <a:endParaRPr>
              <a:solidFill>
                <a:srgbClr val="FFF2CC"/>
              </a:solidFill>
            </a:endParaRPr>
          </a:p>
          <a:p>
            <a:pPr indent="-342900" lvl="0" marL="457200" rtl="0">
              <a:lnSpc>
                <a:spcPct val="115000"/>
              </a:lnSpc>
              <a:spcBef>
                <a:spcPts val="0"/>
              </a:spcBef>
              <a:spcAft>
                <a:spcPts val="0"/>
              </a:spcAft>
              <a:buClr>
                <a:srgbClr val="FFF2CC"/>
              </a:buClr>
              <a:buSzPts val="1800"/>
              <a:buChar char="-"/>
            </a:pPr>
            <a:r>
              <a:rPr lang="en">
                <a:solidFill>
                  <a:srgbClr val="FFF2CC"/>
                </a:solidFill>
              </a:rPr>
              <a:t>Navigation and Directional Movement </a:t>
            </a:r>
            <a:endParaRPr>
              <a:solidFill>
                <a:srgbClr val="FFF2CC"/>
              </a:solidFill>
            </a:endParaRPr>
          </a:p>
          <a:p>
            <a:pPr indent="-342900" lvl="0" marL="457200" rtl="0">
              <a:lnSpc>
                <a:spcPct val="115000"/>
              </a:lnSpc>
              <a:spcBef>
                <a:spcPts val="0"/>
              </a:spcBef>
              <a:spcAft>
                <a:spcPts val="0"/>
              </a:spcAft>
              <a:buClr>
                <a:srgbClr val="FFF2CC"/>
              </a:buClr>
              <a:buSzPts val="1800"/>
              <a:buChar char="-"/>
            </a:pPr>
            <a:r>
              <a:rPr lang="en">
                <a:solidFill>
                  <a:srgbClr val="FFF2CC"/>
                </a:solidFill>
              </a:rPr>
              <a:t>Payload Capabilities </a:t>
            </a:r>
            <a:br>
              <a:rPr lang="en">
                <a:solidFill>
                  <a:srgbClr val="FFF2CC"/>
                </a:solidFill>
              </a:rPr>
            </a:br>
            <a:br>
              <a:rPr lang="en">
                <a:solidFill>
                  <a:srgbClr val="FFF2CC"/>
                </a:solidFill>
              </a:rPr>
            </a:br>
            <a:br>
              <a:rPr lang="en">
                <a:solidFill>
                  <a:srgbClr val="FFF2CC"/>
                </a:solidFill>
              </a:rPr>
            </a:br>
            <a:endParaRPr/>
          </a:p>
        </p:txBody>
      </p:sp>
      <p:sp>
        <p:nvSpPr>
          <p:cNvPr id="435" name="Shape 435"/>
          <p:cNvSpPr txBox="1"/>
          <p:nvPr/>
        </p:nvSpPr>
        <p:spPr>
          <a:xfrm>
            <a:off x="3759750" y="946600"/>
            <a:ext cx="5158200" cy="6669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sz="2400">
                <a:solidFill>
                  <a:srgbClr val="F1C232"/>
                </a:solidFill>
              </a:rPr>
              <a:t>Lessons Learned and Progression</a:t>
            </a:r>
            <a:endParaRPr sz="2400">
              <a:solidFill>
                <a:srgbClr val="F1C232"/>
              </a:solidFill>
            </a:endParaRPr>
          </a:p>
        </p:txBody>
      </p:sp>
      <p:sp>
        <p:nvSpPr>
          <p:cNvPr id="436" name="Shape 436"/>
          <p:cNvSpPr txBox="1"/>
          <p:nvPr/>
        </p:nvSpPr>
        <p:spPr>
          <a:xfrm>
            <a:off x="632725" y="2947375"/>
            <a:ext cx="2437800" cy="21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E599"/>
                </a:solidFill>
              </a:rPr>
              <a:t>Metrics Met </a:t>
            </a:r>
            <a:endParaRPr sz="2400">
              <a:solidFill>
                <a:srgbClr val="FFE599"/>
              </a:solidFill>
            </a:endParaRPr>
          </a:p>
          <a:p>
            <a:pPr indent="0" lvl="0" marL="0" rtl="0" algn="ctr">
              <a:spcBef>
                <a:spcPts val="0"/>
              </a:spcBef>
              <a:spcAft>
                <a:spcPts val="0"/>
              </a:spcAft>
              <a:buNone/>
            </a:pPr>
            <a:r>
              <a:t/>
            </a:r>
            <a:endParaRPr sz="600">
              <a:solidFill>
                <a:srgbClr val="FFE599"/>
              </a:solidFill>
            </a:endParaRPr>
          </a:p>
          <a:p>
            <a:pPr indent="0" lvl="0" marL="0" rtl="0">
              <a:spcBef>
                <a:spcPts val="0"/>
              </a:spcBef>
              <a:spcAft>
                <a:spcPts val="0"/>
              </a:spcAft>
              <a:buNone/>
            </a:pPr>
            <a:r>
              <a:rPr lang="en" sz="1800">
                <a:solidFill>
                  <a:srgbClr val="CCCCCC"/>
                </a:solidFill>
              </a:rPr>
              <a:t>Mobile: 			2/4</a:t>
            </a:r>
            <a:endParaRPr sz="1800">
              <a:solidFill>
                <a:srgbClr val="CCCCCC"/>
              </a:solidFill>
            </a:endParaRPr>
          </a:p>
          <a:p>
            <a:pPr indent="0" lvl="0" marL="0" rtl="0">
              <a:spcBef>
                <a:spcPts val="0"/>
              </a:spcBef>
              <a:spcAft>
                <a:spcPts val="0"/>
              </a:spcAft>
              <a:buNone/>
            </a:pPr>
            <a:r>
              <a:rPr lang="en" sz="1800">
                <a:solidFill>
                  <a:srgbClr val="CCCCCC"/>
                </a:solidFill>
              </a:rPr>
              <a:t>Controllable: 		0/4</a:t>
            </a:r>
            <a:endParaRPr sz="1800">
              <a:solidFill>
                <a:srgbClr val="CCCCCC"/>
              </a:solidFill>
            </a:endParaRPr>
          </a:p>
          <a:p>
            <a:pPr indent="0" lvl="0" marL="0" rtl="0">
              <a:spcBef>
                <a:spcPts val="0"/>
              </a:spcBef>
              <a:spcAft>
                <a:spcPts val="0"/>
              </a:spcAft>
              <a:buNone/>
            </a:pPr>
            <a:r>
              <a:rPr lang="en" sz="1800">
                <a:solidFill>
                  <a:srgbClr val="CCCCCC"/>
                </a:solidFill>
              </a:rPr>
              <a:t>Simple:			4/4</a:t>
            </a:r>
            <a:endParaRPr sz="1800">
              <a:solidFill>
                <a:srgbClr val="CCCCCC"/>
              </a:solidFill>
            </a:endParaRPr>
          </a:p>
          <a:p>
            <a:pPr indent="0" lvl="0" marL="0" rtl="0">
              <a:spcBef>
                <a:spcPts val="0"/>
              </a:spcBef>
              <a:spcAft>
                <a:spcPts val="0"/>
              </a:spcAft>
              <a:buNone/>
            </a:pPr>
            <a:r>
              <a:rPr lang="en" sz="1800">
                <a:solidFill>
                  <a:srgbClr val="CCCCCC"/>
                </a:solidFill>
              </a:rPr>
              <a:t>Durable: 		0/4</a:t>
            </a:r>
            <a:endParaRPr sz="1800">
              <a:solidFill>
                <a:srgbClr val="CCCCCC"/>
              </a:solidFill>
            </a:endParaRPr>
          </a:p>
          <a:p>
            <a:pPr indent="0" lvl="0" marL="0" rtl="0">
              <a:spcBef>
                <a:spcPts val="0"/>
              </a:spcBef>
              <a:spcAft>
                <a:spcPts val="0"/>
              </a:spcAft>
              <a:buNone/>
            </a:pPr>
            <a:r>
              <a:rPr lang="en" sz="1800">
                <a:solidFill>
                  <a:srgbClr val="CCCCCC"/>
                </a:solidFill>
              </a:rPr>
              <a:t>Inexpensive: 		4/4</a:t>
            </a:r>
            <a:endParaRPr sz="1800">
              <a:solidFill>
                <a:srgbClr val="CCCCCC"/>
              </a:solidFill>
            </a:endParaRPr>
          </a:p>
        </p:txBody>
      </p:sp>
      <p:sp>
        <p:nvSpPr>
          <p:cNvPr id="437" name="Shape 437"/>
          <p:cNvSpPr txBox="1"/>
          <p:nvPr/>
        </p:nvSpPr>
        <p:spPr>
          <a:xfrm>
            <a:off x="495025" y="668050"/>
            <a:ext cx="2713200" cy="66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FFE599"/>
                </a:solidFill>
              </a:rPr>
              <a:t>Results</a:t>
            </a:r>
            <a:endParaRPr sz="2400">
              <a:solidFill>
                <a:srgbClr val="FFE599"/>
              </a:solidFill>
            </a:endParaRPr>
          </a:p>
        </p:txBody>
      </p:sp>
      <p:pic>
        <p:nvPicPr>
          <p:cNvPr id="438" name="Shape 438"/>
          <p:cNvPicPr preferRelativeResize="0"/>
          <p:nvPr/>
        </p:nvPicPr>
        <p:blipFill>
          <a:blip r:embed="rId4">
            <a:alphaModFix/>
          </a:blip>
          <a:stretch>
            <a:fillRect/>
          </a:stretch>
        </p:blipFill>
        <p:spPr>
          <a:xfrm>
            <a:off x="2918000" y="3759300"/>
            <a:ext cx="290225" cy="290225"/>
          </a:xfrm>
          <a:prstGeom prst="rect">
            <a:avLst/>
          </a:prstGeom>
          <a:noFill/>
          <a:ln>
            <a:noFill/>
          </a:ln>
        </p:spPr>
      </p:pic>
      <p:pic>
        <p:nvPicPr>
          <p:cNvPr id="439" name="Shape 439"/>
          <p:cNvPicPr preferRelativeResize="0"/>
          <p:nvPr/>
        </p:nvPicPr>
        <p:blipFill>
          <a:blip r:embed="rId4">
            <a:alphaModFix/>
          </a:blip>
          <a:stretch>
            <a:fillRect/>
          </a:stretch>
        </p:blipFill>
        <p:spPr>
          <a:xfrm>
            <a:off x="2918000" y="4321350"/>
            <a:ext cx="290225" cy="290225"/>
          </a:xfrm>
          <a:prstGeom prst="rect">
            <a:avLst/>
          </a:prstGeom>
          <a:noFill/>
          <a:ln>
            <a:noFill/>
          </a:ln>
        </p:spPr>
      </p:pic>
      <p:sp>
        <p:nvSpPr>
          <p:cNvPr id="440" name="Shape 440"/>
          <p:cNvSpPr/>
          <p:nvPr/>
        </p:nvSpPr>
        <p:spPr>
          <a:xfrm>
            <a:off x="8674800" y="627950"/>
            <a:ext cx="306000" cy="2634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2CC"/>
        </a:solidFill>
      </p:bgPr>
    </p:bg>
    <p:spTree>
      <p:nvGrpSpPr>
        <p:cNvPr id="444" name="Shape 444"/>
        <p:cNvGrpSpPr/>
        <p:nvPr/>
      </p:nvGrpSpPr>
      <p:grpSpPr>
        <a:xfrm>
          <a:off x="0" y="0"/>
          <a:ext cx="0" cy="0"/>
          <a:chOff x="0" y="0"/>
          <a:chExt cx="0" cy="0"/>
        </a:xfrm>
      </p:grpSpPr>
      <p:sp>
        <p:nvSpPr>
          <p:cNvPr id="445" name="Shape 445"/>
          <p:cNvSpPr txBox="1"/>
          <p:nvPr/>
        </p:nvSpPr>
        <p:spPr>
          <a:xfrm>
            <a:off x="1393950" y="0"/>
            <a:ext cx="6356100" cy="6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38761D"/>
                </a:solidFill>
              </a:rPr>
              <a:t>Budget and Expenses</a:t>
            </a:r>
            <a:endParaRPr sz="2800">
              <a:solidFill>
                <a:srgbClr val="38761D"/>
              </a:solidFill>
            </a:endParaRPr>
          </a:p>
        </p:txBody>
      </p:sp>
      <p:graphicFrame>
        <p:nvGraphicFramePr>
          <p:cNvPr id="446" name="Shape 446"/>
          <p:cNvGraphicFramePr/>
          <p:nvPr/>
        </p:nvGraphicFramePr>
        <p:xfrm>
          <a:off x="169300" y="978600"/>
          <a:ext cx="3000000" cy="3000000"/>
        </p:xfrm>
        <a:graphic>
          <a:graphicData uri="http://schemas.openxmlformats.org/drawingml/2006/table">
            <a:tbl>
              <a:tblPr>
                <a:noFill/>
                <a:tableStyleId>{BC89B62D-16C6-4311-9C4B-08B1A400D565}</a:tableStyleId>
              </a:tblPr>
              <a:tblGrid>
                <a:gridCol w="1525400"/>
                <a:gridCol w="1170700"/>
              </a:tblGrid>
              <a:tr h="330200">
                <a:tc>
                  <a:txBody>
                    <a:bodyPr>
                      <a:noAutofit/>
                    </a:bodyPr>
                    <a:lstStyle/>
                    <a:p>
                      <a:pPr indent="0" lvl="0" marL="0" rtl="0" algn="ctr">
                        <a:spcBef>
                          <a:spcPts val="0"/>
                        </a:spcBef>
                        <a:spcAft>
                          <a:spcPts val="0"/>
                        </a:spcAft>
                        <a:buNone/>
                      </a:pPr>
                      <a:r>
                        <a:rPr b="1" lang="en"/>
                        <a:t>Labor</a:t>
                      </a:r>
                      <a:endParaRPr b="1"/>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a:t>Hours</a:t>
                      </a:r>
                      <a:endParaRPr/>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200">
                <a:tc>
                  <a:txBody>
                    <a:bodyPr>
                      <a:noAutofit/>
                    </a:bodyPr>
                    <a:lstStyle/>
                    <a:p>
                      <a:pPr indent="0" lvl="0" marL="0" rtl="0" algn="ctr">
                        <a:lnSpc>
                          <a:spcPct val="115000"/>
                        </a:lnSpc>
                        <a:spcBef>
                          <a:spcPts val="0"/>
                        </a:spcBef>
                        <a:spcAft>
                          <a:spcPts val="0"/>
                        </a:spcAft>
                        <a:buNone/>
                      </a:pPr>
                      <a:r>
                        <a:rPr lang="en" sz="1200"/>
                        <a:t>MIDN Labor (x1)</a:t>
                      </a:r>
                      <a:endParaRPr b="1"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t>54</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0200">
                <a:tc>
                  <a:txBody>
                    <a:bodyPr>
                      <a:noAutofit/>
                    </a:bodyPr>
                    <a:lstStyle/>
                    <a:p>
                      <a:pPr indent="0" lvl="0" marL="0" rtl="0" algn="ctr">
                        <a:lnSpc>
                          <a:spcPct val="115000"/>
                        </a:lnSpc>
                        <a:spcBef>
                          <a:spcPts val="0"/>
                        </a:spcBef>
                        <a:spcAft>
                          <a:spcPts val="0"/>
                        </a:spcAft>
                        <a:buNone/>
                      </a:pPr>
                      <a:r>
                        <a:rPr lang="en" sz="1200"/>
                        <a:t>MIDN Labor (x4)</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t>216</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noAutofit/>
                    </a:bodyPr>
                    <a:lstStyle/>
                    <a:p>
                      <a:pPr indent="0" lvl="0" marL="0" rtl="0" algn="ctr">
                        <a:lnSpc>
                          <a:spcPct val="115000"/>
                        </a:lnSpc>
                        <a:spcBef>
                          <a:spcPts val="0"/>
                        </a:spcBef>
                        <a:spcAft>
                          <a:spcPts val="0"/>
                        </a:spcAft>
                        <a:buNone/>
                      </a:pPr>
                      <a:r>
                        <a:rPr lang="en" sz="1200"/>
                        <a:t>Faculty Labor</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t>36</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noAutofit/>
                    </a:bodyPr>
                    <a:lstStyle/>
                    <a:p>
                      <a:pPr indent="0" lvl="0" marL="0" rtl="0" algn="ctr">
                        <a:lnSpc>
                          <a:spcPct val="115000"/>
                        </a:lnSpc>
                        <a:spcBef>
                          <a:spcPts val="0"/>
                        </a:spcBef>
                        <a:spcAft>
                          <a:spcPts val="0"/>
                        </a:spcAft>
                        <a:buNone/>
                      </a:pPr>
                      <a:r>
                        <a:rPr lang="en" sz="1200"/>
                        <a:t>TSD Labor</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t>7.82</a:t>
                      </a:r>
                      <a:endParaRPr sz="12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447" name="Shape 447"/>
          <p:cNvGraphicFramePr/>
          <p:nvPr/>
        </p:nvGraphicFramePr>
        <p:xfrm>
          <a:off x="3030000" y="978600"/>
          <a:ext cx="3000000" cy="3000000"/>
        </p:xfrm>
        <a:graphic>
          <a:graphicData uri="http://schemas.openxmlformats.org/drawingml/2006/table">
            <a:tbl>
              <a:tblPr>
                <a:noFill/>
                <a:tableStyleId>{BC89B62D-16C6-4311-9C4B-08B1A400D565}</a:tableStyleId>
              </a:tblPr>
              <a:tblGrid>
                <a:gridCol w="1480550"/>
                <a:gridCol w="1480550"/>
                <a:gridCol w="1480550"/>
                <a:gridCol w="1480550"/>
              </a:tblGrid>
              <a:tr h="254825">
                <a:tc gridSpan="3">
                  <a:txBody>
                    <a:bodyPr>
                      <a:noAutofit/>
                    </a:bodyPr>
                    <a:lstStyle/>
                    <a:p>
                      <a:pPr indent="0" lvl="0" marL="0" rtl="0" algn="ctr">
                        <a:lnSpc>
                          <a:spcPct val="115000"/>
                        </a:lnSpc>
                        <a:spcBef>
                          <a:spcPts val="0"/>
                        </a:spcBef>
                        <a:spcAft>
                          <a:spcPts val="0"/>
                        </a:spcAft>
                        <a:buNone/>
                      </a:pPr>
                      <a:r>
                        <a:rPr b="1" lang="en"/>
                        <a:t>Materials Costs per Robot</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b="1" lang="en"/>
                        <a:t>Total</a:t>
                      </a:r>
                      <a:endParaRPr b="1"/>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6175">
                <a:tc gridSpan="3">
                  <a:txBody>
                    <a:bodyPr>
                      <a:noAutofit/>
                    </a:bodyPr>
                    <a:lstStyle/>
                    <a:p>
                      <a:pPr indent="0" lvl="0" marL="0" rtl="0" algn="ctr">
                        <a:lnSpc>
                          <a:spcPct val="115000"/>
                        </a:lnSpc>
                        <a:spcBef>
                          <a:spcPts val="0"/>
                        </a:spcBef>
                        <a:spcAft>
                          <a:spcPts val="0"/>
                        </a:spcAft>
                        <a:buNone/>
                      </a:pPr>
                      <a:r>
                        <a:rPr lang="en" sz="1100"/>
                        <a:t>23A 12V Battery</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$ 5.95</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6175">
                <a:tc gridSpan="3">
                  <a:txBody>
                    <a:bodyPr>
                      <a:noAutofit/>
                    </a:bodyPr>
                    <a:lstStyle/>
                    <a:p>
                      <a:pPr indent="0" lvl="0" marL="0" rtl="0" algn="ctr">
                        <a:lnSpc>
                          <a:spcPct val="115000"/>
                        </a:lnSpc>
                        <a:spcBef>
                          <a:spcPts val="0"/>
                        </a:spcBef>
                        <a:spcAft>
                          <a:spcPts val="0"/>
                        </a:spcAft>
                        <a:buNone/>
                      </a:pPr>
                      <a:r>
                        <a:rPr lang="en" sz="1100"/>
                        <a:t>12V 23A Battery Spring Clip Black Plastic</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$ 7.89</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6175">
                <a:tc gridSpan="3">
                  <a:txBody>
                    <a:bodyPr>
                      <a:noAutofit/>
                    </a:bodyPr>
                    <a:lstStyle/>
                    <a:p>
                      <a:pPr indent="0" lvl="0" marL="0" rtl="0" algn="ctr">
                        <a:lnSpc>
                          <a:spcPct val="115000"/>
                        </a:lnSpc>
                        <a:spcBef>
                          <a:spcPts val="0"/>
                        </a:spcBef>
                        <a:spcAft>
                          <a:spcPts val="0"/>
                        </a:spcAft>
                        <a:buNone/>
                      </a:pPr>
                      <a:r>
                        <a:rPr lang="en" sz="1100"/>
                        <a:t>18" Delta Kite - Test Kite 1</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$ 11.27</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6175">
                <a:tc gridSpan="3">
                  <a:txBody>
                    <a:bodyPr>
                      <a:noAutofit/>
                    </a:bodyPr>
                    <a:lstStyle/>
                    <a:p>
                      <a:pPr indent="0" lvl="0" marL="0" rtl="0" algn="ctr">
                        <a:lnSpc>
                          <a:spcPct val="115000"/>
                        </a:lnSpc>
                        <a:spcBef>
                          <a:spcPts val="0"/>
                        </a:spcBef>
                        <a:spcAft>
                          <a:spcPts val="0"/>
                        </a:spcAft>
                        <a:buNone/>
                      </a:pPr>
                      <a:r>
                        <a:rPr lang="en" sz="1100"/>
                        <a:t>Kite Fabric (60" x 36")</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$ 8.95</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6175">
                <a:tc gridSpan="3">
                  <a:txBody>
                    <a:bodyPr>
                      <a:noAutofit/>
                    </a:bodyPr>
                    <a:lstStyle/>
                    <a:p>
                      <a:pPr indent="0" lvl="0" marL="0" rtl="0" algn="ctr">
                        <a:lnSpc>
                          <a:spcPct val="115000"/>
                        </a:lnSpc>
                        <a:spcBef>
                          <a:spcPts val="0"/>
                        </a:spcBef>
                        <a:spcAft>
                          <a:spcPts val="0"/>
                        </a:spcAft>
                        <a:buNone/>
                      </a:pPr>
                      <a:r>
                        <a:rPr lang="en" sz="1100"/>
                        <a:t>4' Shark Kite - Test Kite 2</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$ 15.48</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6175">
                <a:tc gridSpan="3">
                  <a:txBody>
                    <a:bodyPr>
                      <a:noAutofit/>
                    </a:bodyPr>
                    <a:lstStyle/>
                    <a:p>
                      <a:pPr indent="0" lvl="0" marL="0" rtl="0" algn="ctr">
                        <a:lnSpc>
                          <a:spcPct val="115000"/>
                        </a:lnSpc>
                        <a:spcBef>
                          <a:spcPts val="0"/>
                        </a:spcBef>
                        <a:spcAft>
                          <a:spcPts val="0"/>
                        </a:spcAft>
                        <a:buNone/>
                      </a:pPr>
                      <a:r>
                        <a:rPr lang="en" sz="1100"/>
                        <a:t>9g Micro Servo Motors (Legs+Wings)</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$ 17.99</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6750">
                <a:tc gridSpan="3">
                  <a:txBody>
                    <a:bodyPr>
                      <a:noAutofit/>
                    </a:bodyPr>
                    <a:lstStyle/>
                    <a:p>
                      <a:pPr indent="0" lvl="0" marL="0" rtl="0" algn="ctr">
                        <a:lnSpc>
                          <a:spcPct val="115000"/>
                        </a:lnSpc>
                        <a:spcBef>
                          <a:spcPts val="0"/>
                        </a:spcBef>
                        <a:spcAft>
                          <a:spcPts val="0"/>
                        </a:spcAft>
                        <a:buNone/>
                      </a:pPr>
                      <a:r>
                        <a:rPr lang="en" sz="1100"/>
                        <a:t>Adafruit ADXL335 - 5V ready triple-axis accelerometer</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$ 15.47</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8850">
                <a:tc gridSpan="3">
                  <a:txBody>
                    <a:bodyPr>
                      <a:noAutofit/>
                    </a:bodyPr>
                    <a:lstStyle/>
                    <a:p>
                      <a:pPr indent="0" lvl="0" marL="0" rtl="0" algn="ctr">
                        <a:lnSpc>
                          <a:spcPct val="115000"/>
                        </a:lnSpc>
                        <a:spcBef>
                          <a:spcPts val="0"/>
                        </a:spcBef>
                        <a:spcAft>
                          <a:spcPts val="0"/>
                        </a:spcAft>
                        <a:buNone/>
                      </a:pPr>
                      <a:r>
                        <a:rPr lang="en" sz="1100"/>
                        <a:t>Adafruit 9-DOF Absolute Orientation IMU Fusion Breakout - BNO055</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$ 30.49</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00">
                <a:tc gridSpan="3">
                  <a:txBody>
                    <a:bodyPr>
                      <a:noAutofit/>
                    </a:bodyPr>
                    <a:lstStyle/>
                    <a:p>
                      <a:pPr indent="0" lvl="0" marL="0" rtl="0" algn="ctr">
                        <a:lnSpc>
                          <a:spcPct val="115000"/>
                        </a:lnSpc>
                        <a:spcBef>
                          <a:spcPts val="0"/>
                        </a:spcBef>
                        <a:spcAft>
                          <a:spcPts val="0"/>
                        </a:spcAft>
                        <a:buNone/>
                      </a:pPr>
                      <a:r>
                        <a:rPr lang="en" sz="1100"/>
                        <a:t>Adafruit Ultimate GPS Breakout - 66 channel w/10 Hz updates </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$ 38.97</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3075">
                <a:tc gridSpan="3">
                  <a:txBody>
                    <a:bodyPr>
                      <a:noAutofit/>
                    </a:bodyPr>
                    <a:lstStyle/>
                    <a:p>
                      <a:pPr indent="0" lvl="0" marL="0" rtl="0" algn="ctr">
                        <a:lnSpc>
                          <a:spcPct val="115000"/>
                        </a:lnSpc>
                        <a:spcBef>
                          <a:spcPts val="0"/>
                        </a:spcBef>
                        <a:spcAft>
                          <a:spcPts val="0"/>
                        </a:spcAft>
                        <a:buNone/>
                      </a:pPr>
                      <a:r>
                        <a:rPr lang="en" sz="1100"/>
                        <a:t>Ultrasonic Height Sensor 1 - HC-SR04 Dual</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$ 4.49</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0225">
                <a:tc gridSpan="3">
                  <a:txBody>
                    <a:bodyPr>
                      <a:noAutofit/>
                    </a:bodyPr>
                    <a:lstStyle/>
                    <a:p>
                      <a:pPr indent="0" lvl="0" marL="0" rtl="0" algn="ctr">
                        <a:lnSpc>
                          <a:spcPct val="115000"/>
                        </a:lnSpc>
                        <a:spcBef>
                          <a:spcPts val="0"/>
                        </a:spcBef>
                        <a:spcAft>
                          <a:spcPts val="0"/>
                        </a:spcAft>
                        <a:buNone/>
                      </a:pPr>
                      <a:r>
                        <a:rPr lang="en" sz="1100"/>
                        <a:t>Adafruit 16-Channel 12-bit PWM/Servo Shield - I2C interface</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$ 15.49</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00">
                <a:tc gridSpan="3">
                  <a:txBody>
                    <a:bodyPr>
                      <a:noAutofit/>
                    </a:bodyPr>
                    <a:lstStyle/>
                    <a:p>
                      <a:pPr indent="0" lvl="0" marL="0" rtl="0" algn="ctr">
                        <a:lnSpc>
                          <a:spcPct val="115000"/>
                        </a:lnSpc>
                        <a:spcBef>
                          <a:spcPts val="0"/>
                        </a:spcBef>
                        <a:spcAft>
                          <a:spcPts val="0"/>
                        </a:spcAft>
                        <a:buNone/>
                      </a:pPr>
                      <a:r>
                        <a:rPr lang="en" sz="1100"/>
                        <a:t>3x4 Right Angle Male Header - 4 pack (for servo interface)</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$ 14.97</a:t>
                      </a:r>
                      <a:endParaRPr sz="1100"/>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6175">
                <a:tc gridSpan="3">
                  <a:txBody>
                    <a:bodyPr>
                      <a:noAutofit/>
                    </a:bodyPr>
                    <a:lstStyle/>
                    <a:p>
                      <a:pPr indent="0" lvl="0" marL="0" rtl="0" algn="ctr">
                        <a:lnSpc>
                          <a:spcPct val="115000"/>
                        </a:lnSpc>
                        <a:spcBef>
                          <a:spcPts val="0"/>
                        </a:spcBef>
                        <a:spcAft>
                          <a:spcPts val="0"/>
                        </a:spcAft>
                        <a:buNone/>
                      </a:pPr>
                      <a:r>
                        <a:rPr lang="en" sz="1100"/>
                        <a:t>Carbon Fiber rods and strips</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a:txBody>
                    <a:bodyPr>
                      <a:noAutofit/>
                    </a:bodyPr>
                    <a:lstStyle/>
                    <a:p>
                      <a:pPr indent="0" lvl="0" marL="0" rtl="0" algn="ctr">
                        <a:lnSpc>
                          <a:spcPct val="115000"/>
                        </a:lnSpc>
                        <a:spcBef>
                          <a:spcPts val="0"/>
                        </a:spcBef>
                        <a:spcAft>
                          <a:spcPts val="0"/>
                        </a:spcAft>
                        <a:buNone/>
                      </a:pPr>
                      <a:r>
                        <a:rPr lang="en" sz="1100"/>
                        <a:t>$ 30.63</a:t>
                      </a:r>
                      <a:endParaRPr sz="1100"/>
                    </a:p>
                  </a:txBody>
                  <a:tcPr marT="25400" marB="25400" marR="25400" marL="254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6175">
                <a:tc>
                  <a:txBody>
                    <a:bodyPr>
                      <a:noAutofit/>
                    </a:bodyPr>
                    <a:lstStyle/>
                    <a:p>
                      <a:pPr indent="0" lvl="0" marL="0" rtl="0">
                        <a:spcBef>
                          <a:spcPts val="0"/>
                        </a:spcBef>
                        <a:spcAft>
                          <a:spcPts val="0"/>
                        </a:spcAft>
                        <a:buNone/>
                      </a:pPr>
                      <a:r>
                        <a:t/>
                      </a:r>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a:t>Total</a:t>
                      </a:r>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noAutofit/>
                    </a:bodyPr>
                    <a:lstStyle/>
                    <a:p>
                      <a:pPr indent="0" lvl="0" marL="0" rtl="0" algn="ctr">
                        <a:lnSpc>
                          <a:spcPct val="115000"/>
                        </a:lnSpc>
                        <a:spcBef>
                          <a:spcPts val="0"/>
                        </a:spcBef>
                        <a:spcAft>
                          <a:spcPts val="0"/>
                        </a:spcAft>
                        <a:buNone/>
                      </a:pPr>
                      <a:r>
                        <a:rPr b="1" lang="en"/>
                        <a:t>$ 218.04</a:t>
                      </a:r>
                      <a:endParaRPr/>
                    </a:p>
                  </a:txBody>
                  <a:tcPr marT="25400" marB="25400" marR="25400" marL="2540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r>
            </a:tbl>
          </a:graphicData>
        </a:graphic>
      </p:graphicFrame>
      <p:sp>
        <p:nvSpPr>
          <p:cNvPr id="448" name="Shape 448"/>
          <p:cNvSpPr/>
          <p:nvPr/>
        </p:nvSpPr>
        <p:spPr>
          <a:xfrm>
            <a:off x="8646200" y="181625"/>
            <a:ext cx="306000" cy="263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ph type="title"/>
          </p:nvPr>
        </p:nvSpPr>
        <p:spPr>
          <a:xfrm>
            <a:off x="162075" y="4198700"/>
            <a:ext cx="6164400" cy="893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6000">
                <a:solidFill>
                  <a:srgbClr val="B7B7B7"/>
                </a:solidFill>
              </a:rPr>
              <a:t>Questions? </a:t>
            </a:r>
            <a:endParaRPr sz="6000">
              <a:solidFill>
                <a:srgbClr val="B7B7B7"/>
              </a:solidFill>
            </a:endParaRPr>
          </a:p>
        </p:txBody>
      </p:sp>
      <p:sp>
        <p:nvSpPr>
          <p:cNvPr id="454" name="Shape 454"/>
          <p:cNvSpPr txBox="1"/>
          <p:nvPr>
            <p:ph type="title"/>
          </p:nvPr>
        </p:nvSpPr>
        <p:spPr>
          <a:xfrm>
            <a:off x="1513275" y="14300"/>
            <a:ext cx="34620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Huge Thank You To: </a:t>
            </a:r>
            <a:endParaRPr/>
          </a:p>
        </p:txBody>
      </p:sp>
      <p:pic>
        <p:nvPicPr>
          <p:cNvPr id="455" name="Shape 455"/>
          <p:cNvPicPr preferRelativeResize="0"/>
          <p:nvPr/>
        </p:nvPicPr>
        <p:blipFill rotWithShape="1">
          <a:blip r:embed="rId3">
            <a:alphaModFix/>
          </a:blip>
          <a:srcRect b="16282" l="0" r="0" t="23166"/>
          <a:stretch/>
        </p:blipFill>
        <p:spPr>
          <a:xfrm>
            <a:off x="5132648" y="2984475"/>
            <a:ext cx="2172951" cy="1315724"/>
          </a:xfrm>
          <a:prstGeom prst="rect">
            <a:avLst/>
          </a:prstGeom>
          <a:noFill/>
          <a:ln>
            <a:noFill/>
          </a:ln>
        </p:spPr>
      </p:pic>
      <p:sp>
        <p:nvSpPr>
          <p:cNvPr id="456" name="Shape 456"/>
          <p:cNvSpPr txBox="1"/>
          <p:nvPr/>
        </p:nvSpPr>
        <p:spPr>
          <a:xfrm>
            <a:off x="5132650" y="14300"/>
            <a:ext cx="3790500" cy="365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FFD966"/>
                </a:solidFill>
              </a:rPr>
              <a:t>Joe Bradshaw </a:t>
            </a:r>
            <a:endParaRPr sz="2800">
              <a:solidFill>
                <a:srgbClr val="FFD966"/>
              </a:solidFill>
            </a:endParaRPr>
          </a:p>
          <a:p>
            <a:pPr indent="0" lvl="0" marL="0" rtl="0">
              <a:spcBef>
                <a:spcPts val="0"/>
              </a:spcBef>
              <a:spcAft>
                <a:spcPts val="0"/>
              </a:spcAft>
              <a:buNone/>
            </a:pPr>
            <a:r>
              <a:rPr lang="en" sz="2000">
                <a:solidFill>
                  <a:srgbClr val="FFF2CC"/>
                </a:solidFill>
              </a:rPr>
              <a:t>and</a:t>
            </a:r>
            <a:r>
              <a:rPr lang="en" sz="2800">
                <a:solidFill>
                  <a:srgbClr val="FFF2CC"/>
                </a:solidFill>
              </a:rPr>
              <a:t> </a:t>
            </a:r>
            <a:r>
              <a:rPr lang="en" sz="2800">
                <a:solidFill>
                  <a:srgbClr val="FFD966"/>
                </a:solidFill>
              </a:rPr>
              <a:t>Dan Rhodes </a:t>
            </a:r>
            <a:endParaRPr sz="2800">
              <a:solidFill>
                <a:srgbClr val="FFD966"/>
              </a:solidFill>
            </a:endParaRPr>
          </a:p>
          <a:p>
            <a:pPr indent="0" lvl="0" marL="0">
              <a:spcBef>
                <a:spcPts val="0"/>
              </a:spcBef>
              <a:spcAft>
                <a:spcPts val="0"/>
              </a:spcAft>
              <a:buNone/>
            </a:pPr>
            <a:r>
              <a:rPr lang="en" sz="2000">
                <a:solidFill>
                  <a:srgbClr val="FFF2CC"/>
                </a:solidFill>
              </a:rPr>
              <a:t>and all of USNA TSD</a:t>
            </a:r>
            <a:endParaRPr sz="2000">
              <a:solidFill>
                <a:srgbClr val="FFF2CC"/>
              </a:solidFill>
            </a:endParaRPr>
          </a:p>
          <a:p>
            <a:pPr indent="0" lvl="0" marL="0">
              <a:spcBef>
                <a:spcPts val="0"/>
              </a:spcBef>
              <a:spcAft>
                <a:spcPts val="0"/>
              </a:spcAft>
              <a:buNone/>
            </a:pPr>
            <a:r>
              <a:t/>
            </a:r>
            <a:endParaRPr sz="1800">
              <a:solidFill>
                <a:srgbClr val="F1C232"/>
              </a:solidFill>
            </a:endParaRPr>
          </a:p>
          <a:p>
            <a:pPr indent="0" lvl="0" marL="0">
              <a:spcBef>
                <a:spcPts val="0"/>
              </a:spcBef>
              <a:spcAft>
                <a:spcPts val="0"/>
              </a:spcAft>
              <a:buNone/>
            </a:pPr>
            <a:r>
              <a:rPr lang="en" sz="2800">
                <a:solidFill>
                  <a:srgbClr val="FFD966"/>
                </a:solidFill>
              </a:rPr>
              <a:t>Lockheed Martin</a:t>
            </a:r>
            <a:r>
              <a:rPr lang="en" sz="2000">
                <a:solidFill>
                  <a:srgbClr val="FFD966"/>
                </a:solidFill>
              </a:rPr>
              <a:t> </a:t>
            </a:r>
            <a:endParaRPr sz="2000">
              <a:solidFill>
                <a:srgbClr val="FFD966"/>
              </a:solidFill>
            </a:endParaRPr>
          </a:p>
          <a:p>
            <a:pPr indent="0" lvl="0" marL="0" rtl="0">
              <a:spcBef>
                <a:spcPts val="0"/>
              </a:spcBef>
              <a:spcAft>
                <a:spcPts val="0"/>
              </a:spcAft>
              <a:buNone/>
            </a:pPr>
            <a:r>
              <a:rPr lang="en" sz="2000">
                <a:solidFill>
                  <a:srgbClr val="FFF2CC"/>
                </a:solidFill>
              </a:rPr>
              <a:t>and the </a:t>
            </a:r>
            <a:r>
              <a:rPr lang="en" sz="2800">
                <a:solidFill>
                  <a:srgbClr val="FFD966"/>
                </a:solidFill>
              </a:rPr>
              <a:t>Naval Academy Foundation</a:t>
            </a:r>
            <a:endParaRPr sz="2800">
              <a:solidFill>
                <a:srgbClr val="FFD966"/>
              </a:solidFill>
            </a:endParaRPr>
          </a:p>
        </p:txBody>
      </p:sp>
      <p:pic>
        <p:nvPicPr>
          <p:cNvPr id="457" name="Shape 457" title="20180425_075936.mp4">
            <a:hlinkClick r:id="rId4"/>
          </p:cNvPr>
          <p:cNvPicPr preferRelativeResize="0"/>
          <p:nvPr/>
        </p:nvPicPr>
        <p:blipFill>
          <a:blip r:embed="rId5">
            <a:alphaModFix/>
          </a:blip>
          <a:stretch>
            <a:fillRect/>
          </a:stretch>
        </p:blipFill>
        <p:spPr>
          <a:xfrm>
            <a:off x="162075" y="541475"/>
            <a:ext cx="4813200" cy="36098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1" name="Shape 461"/>
        <p:cNvGrpSpPr/>
        <p:nvPr/>
      </p:nvGrpSpPr>
      <p:grpSpPr>
        <a:xfrm>
          <a:off x="0" y="0"/>
          <a:ext cx="0" cy="0"/>
          <a:chOff x="0" y="0"/>
          <a:chExt cx="0" cy="0"/>
        </a:xfrm>
      </p:grpSpPr>
      <p:sp>
        <p:nvSpPr>
          <p:cNvPr id="462" name="Shape 4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3" name="Shape 4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464" name="Shape 464"/>
          <p:cNvPicPr preferRelativeResize="0"/>
          <p:nvPr/>
        </p:nvPicPr>
        <p:blipFill>
          <a:blip r:embed="rId3">
            <a:alphaModFix/>
          </a:blip>
          <a:stretch>
            <a:fillRect/>
          </a:stretch>
        </p:blipFill>
        <p:spPr>
          <a:xfrm>
            <a:off x="464100" y="749827"/>
            <a:ext cx="8169025" cy="3646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8" name="Shape 468"/>
        <p:cNvGrpSpPr/>
        <p:nvPr/>
      </p:nvGrpSpPr>
      <p:grpSpPr>
        <a:xfrm>
          <a:off x="0" y="0"/>
          <a:ext cx="0" cy="0"/>
          <a:chOff x="0" y="0"/>
          <a:chExt cx="0" cy="0"/>
        </a:xfrm>
      </p:grpSpPr>
      <p:sp>
        <p:nvSpPr>
          <p:cNvPr id="469" name="Shape 4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70" name="Shape 4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pic>
        <p:nvPicPr>
          <p:cNvPr id="471" name="Shape 471"/>
          <p:cNvPicPr preferRelativeResize="0"/>
          <p:nvPr/>
        </p:nvPicPr>
        <p:blipFill>
          <a:blip r:embed="rId3">
            <a:alphaModFix/>
          </a:blip>
          <a:stretch>
            <a:fillRect/>
          </a:stretch>
        </p:blipFill>
        <p:spPr>
          <a:xfrm>
            <a:off x="1882700" y="181350"/>
            <a:ext cx="5188675" cy="477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Challenges with  Traditional Robots</a:t>
            </a:r>
            <a:endParaRPr/>
          </a:p>
        </p:txBody>
      </p:sp>
      <p:sp>
        <p:nvSpPr>
          <p:cNvPr id="90" name="Shape 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91" name="Shape 91"/>
          <p:cNvPicPr preferRelativeResize="0"/>
          <p:nvPr/>
        </p:nvPicPr>
        <p:blipFill>
          <a:blip r:embed="rId3">
            <a:alphaModFix/>
          </a:blip>
          <a:stretch>
            <a:fillRect/>
          </a:stretch>
        </p:blipFill>
        <p:spPr>
          <a:xfrm>
            <a:off x="787800" y="3209886"/>
            <a:ext cx="2429399" cy="1551438"/>
          </a:xfrm>
          <a:prstGeom prst="rect">
            <a:avLst/>
          </a:prstGeom>
          <a:noFill/>
          <a:ln>
            <a:noFill/>
          </a:ln>
        </p:spPr>
      </p:pic>
      <p:pic>
        <p:nvPicPr>
          <p:cNvPr id="92" name="Shape 92"/>
          <p:cNvPicPr preferRelativeResize="0"/>
          <p:nvPr/>
        </p:nvPicPr>
        <p:blipFill>
          <a:blip r:embed="rId4">
            <a:alphaModFix/>
          </a:blip>
          <a:stretch>
            <a:fillRect/>
          </a:stretch>
        </p:blipFill>
        <p:spPr>
          <a:xfrm>
            <a:off x="787800" y="1175312"/>
            <a:ext cx="2429402" cy="1822051"/>
          </a:xfrm>
          <a:prstGeom prst="rect">
            <a:avLst/>
          </a:prstGeom>
          <a:noFill/>
          <a:ln>
            <a:noFill/>
          </a:ln>
        </p:spPr>
      </p:pic>
      <p:sp>
        <p:nvSpPr>
          <p:cNvPr id="93" name="Shape 93"/>
          <p:cNvSpPr/>
          <p:nvPr/>
        </p:nvSpPr>
        <p:spPr>
          <a:xfrm>
            <a:off x="3452325" y="2066300"/>
            <a:ext cx="2049000" cy="3402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a:off x="3452325" y="3757500"/>
            <a:ext cx="2049000" cy="340200"/>
          </a:xfrm>
          <a:prstGeom prst="rightArrow">
            <a:avLst>
              <a:gd fmla="val 50000" name="adj1"/>
              <a:gd fmla="val 500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5" name="Shape 95"/>
          <p:cNvPicPr preferRelativeResize="0"/>
          <p:nvPr/>
        </p:nvPicPr>
        <p:blipFill>
          <a:blip r:embed="rId5">
            <a:alphaModFix/>
          </a:blip>
          <a:stretch>
            <a:fillRect/>
          </a:stretch>
        </p:blipFill>
        <p:spPr>
          <a:xfrm>
            <a:off x="5830450" y="1380899"/>
            <a:ext cx="3001850" cy="1410875"/>
          </a:xfrm>
          <a:prstGeom prst="rect">
            <a:avLst/>
          </a:prstGeom>
          <a:noFill/>
          <a:ln>
            <a:noFill/>
          </a:ln>
        </p:spPr>
      </p:pic>
      <p:pic>
        <p:nvPicPr>
          <p:cNvPr id="96" name="Shape 96"/>
          <p:cNvPicPr preferRelativeResize="0"/>
          <p:nvPr/>
        </p:nvPicPr>
        <p:blipFill>
          <a:blip r:embed="rId6">
            <a:alphaModFix/>
          </a:blip>
          <a:stretch>
            <a:fillRect/>
          </a:stretch>
        </p:blipFill>
        <p:spPr>
          <a:xfrm>
            <a:off x="6041250" y="3073250"/>
            <a:ext cx="2510650" cy="1882975"/>
          </a:xfrm>
          <a:prstGeom prst="rect">
            <a:avLst/>
          </a:prstGeom>
          <a:noFill/>
          <a:ln>
            <a:noFill/>
          </a:ln>
        </p:spPr>
      </p:pic>
      <p:sp>
        <p:nvSpPr>
          <p:cNvPr id="97" name="Shape 97"/>
          <p:cNvSpPr/>
          <p:nvPr/>
        </p:nvSpPr>
        <p:spPr>
          <a:xfrm>
            <a:off x="4085775" y="1771700"/>
            <a:ext cx="782100" cy="9294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4085775" y="3520900"/>
            <a:ext cx="782100" cy="929400"/>
          </a:xfrm>
          <a:prstGeom prst="mathMultiply">
            <a:avLst>
              <a:gd fmla="val 23520"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nvSpPr>
        <p:spPr>
          <a:xfrm>
            <a:off x="8646200" y="181625"/>
            <a:ext cx="306000" cy="263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Why Bio-Inspired?</a:t>
            </a:r>
            <a:endParaRPr/>
          </a:p>
        </p:txBody>
      </p:sp>
      <p:sp>
        <p:nvSpPr>
          <p:cNvPr id="105" name="Shape 105"/>
          <p:cNvSpPr txBox="1"/>
          <p:nvPr>
            <p:ph idx="1" type="body"/>
          </p:nvPr>
        </p:nvSpPr>
        <p:spPr>
          <a:xfrm>
            <a:off x="403300" y="1024025"/>
            <a:ext cx="41865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Animals are often multimodal</a:t>
            </a:r>
            <a:endParaRPr/>
          </a:p>
          <a:p>
            <a:pPr indent="-342900" lvl="0" marL="457200" rtl="0">
              <a:spcBef>
                <a:spcPts val="0"/>
              </a:spcBef>
              <a:spcAft>
                <a:spcPts val="0"/>
              </a:spcAft>
              <a:buSzPts val="1800"/>
              <a:buChar char="-"/>
            </a:pPr>
            <a:r>
              <a:rPr lang="en"/>
              <a:t>Nature can create robust designs</a:t>
            </a:r>
            <a:endParaRPr/>
          </a:p>
          <a:p>
            <a:pPr indent="-342900" lvl="0" marL="457200">
              <a:spcBef>
                <a:spcPts val="0"/>
              </a:spcBef>
              <a:spcAft>
                <a:spcPts val="0"/>
              </a:spcAft>
              <a:buSzPts val="1800"/>
              <a:buChar char="-"/>
            </a:pPr>
            <a:r>
              <a:rPr lang="en"/>
              <a:t>Natural selection goes with the options that work - suited to an experimental project</a:t>
            </a:r>
            <a:endParaRPr/>
          </a:p>
        </p:txBody>
      </p:sp>
      <p:pic>
        <p:nvPicPr>
          <p:cNvPr descr="How do sugar gliders fly through the air? Sam and Si film them with a high speed camera to find out&#10;&#10;For mobile users, videos linked at end are:&#10;AsapSCIENCE's video on CUTE: http://youtu.be/2rALJido4iI&#10;&#10;Subscribe to Earth Unplugged - http://www.youtube.com/subscription_center?add_user=earthunpluggedtv&#10;&#10;Check out the BBC Earth website http://www.bbc.com/earth&#10;&#10;Join the Earth Unplugged community:&#10;Facebook: http://www.facebook.com/EarthUnplugged &#10;Twitter: http://www.twitter.com/earthunplugged&#10;Google+: http://goo.gl/RKq6q &#10;&#10;http://www.youtube.com/user/EarthUnpluggedTV&#10;http://www.youtube.com/subscription_center?add_user=earthunpluggedtv&#10;&#10;This is a channel from BBC Worldwide, trading as BBC Studios, who help fund new BBC programmes." id="106" name="Shape 106" title="Cute Sugar Glider In Slow Motion | Earth Unplugged">
            <a:hlinkClick r:id="rId3"/>
          </p:cNvPr>
          <p:cNvPicPr preferRelativeResize="0"/>
          <p:nvPr/>
        </p:nvPicPr>
        <p:blipFill>
          <a:blip r:embed="rId4">
            <a:alphaModFix/>
          </a:blip>
          <a:stretch>
            <a:fillRect/>
          </a:stretch>
        </p:blipFill>
        <p:spPr>
          <a:xfrm>
            <a:off x="4433600" y="915700"/>
            <a:ext cx="4572000" cy="3429000"/>
          </a:xfrm>
          <a:prstGeom prst="rect">
            <a:avLst/>
          </a:prstGeom>
          <a:noFill/>
          <a:ln>
            <a:noFill/>
          </a:ln>
        </p:spPr>
      </p:pic>
      <p:pic>
        <p:nvPicPr>
          <p:cNvPr descr="Related image" id="107" name="Shape 107"/>
          <p:cNvPicPr preferRelativeResize="0"/>
          <p:nvPr/>
        </p:nvPicPr>
        <p:blipFill>
          <a:blip r:embed="rId5">
            <a:alphaModFix/>
          </a:blip>
          <a:stretch>
            <a:fillRect/>
          </a:stretch>
        </p:blipFill>
        <p:spPr>
          <a:xfrm>
            <a:off x="824775" y="3046275"/>
            <a:ext cx="2121900" cy="1258600"/>
          </a:xfrm>
          <a:prstGeom prst="rect">
            <a:avLst/>
          </a:prstGeom>
          <a:noFill/>
          <a:ln>
            <a:noFill/>
          </a:ln>
        </p:spPr>
      </p:pic>
      <p:pic>
        <p:nvPicPr>
          <p:cNvPr descr="Image result for bat walking gif" id="108" name="Shape 108"/>
          <p:cNvPicPr preferRelativeResize="0"/>
          <p:nvPr/>
        </p:nvPicPr>
        <p:blipFill>
          <a:blip r:embed="rId6">
            <a:alphaModFix/>
          </a:blip>
          <a:stretch>
            <a:fillRect/>
          </a:stretch>
        </p:blipFill>
        <p:spPr>
          <a:xfrm>
            <a:off x="2695050" y="3776275"/>
            <a:ext cx="1617600" cy="938700"/>
          </a:xfrm>
          <a:prstGeom prst="rect">
            <a:avLst/>
          </a:prstGeom>
          <a:noFill/>
          <a:ln>
            <a:noFill/>
          </a:ln>
        </p:spPr>
      </p:pic>
      <p:sp>
        <p:nvSpPr>
          <p:cNvPr id="109" name="Shape 109"/>
          <p:cNvSpPr/>
          <p:nvPr/>
        </p:nvSpPr>
        <p:spPr>
          <a:xfrm>
            <a:off x="8646200" y="181625"/>
            <a:ext cx="306000" cy="263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249863" y="3596850"/>
            <a:ext cx="2325185" cy="1149325"/>
          </a:xfrm>
          <a:prstGeom prst="rect">
            <a:avLst/>
          </a:prstGeom>
          <a:noFill/>
          <a:ln>
            <a:noFill/>
          </a:ln>
        </p:spPr>
      </p:pic>
      <p:sp>
        <p:nvSpPr>
          <p:cNvPr id="115" name="Shape 115"/>
          <p:cNvSpPr txBox="1"/>
          <p:nvPr>
            <p:ph type="title"/>
          </p:nvPr>
        </p:nvSpPr>
        <p:spPr>
          <a:xfrm>
            <a:off x="2602050" y="10275"/>
            <a:ext cx="3939900" cy="66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Background Research</a:t>
            </a:r>
            <a:endParaRPr/>
          </a:p>
        </p:txBody>
      </p:sp>
      <p:pic>
        <p:nvPicPr>
          <p:cNvPr id="116" name="Shape 116"/>
          <p:cNvPicPr preferRelativeResize="0"/>
          <p:nvPr/>
        </p:nvPicPr>
        <p:blipFill>
          <a:blip r:embed="rId4">
            <a:alphaModFix/>
          </a:blip>
          <a:stretch>
            <a:fillRect/>
          </a:stretch>
        </p:blipFill>
        <p:spPr>
          <a:xfrm rot="333264">
            <a:off x="1950356" y="614851"/>
            <a:ext cx="1285893" cy="1249002"/>
          </a:xfrm>
          <a:prstGeom prst="rect">
            <a:avLst/>
          </a:prstGeom>
          <a:noFill/>
          <a:ln>
            <a:noFill/>
          </a:ln>
        </p:spPr>
      </p:pic>
      <p:pic>
        <p:nvPicPr>
          <p:cNvPr id="117" name="Shape 117"/>
          <p:cNvPicPr preferRelativeResize="0"/>
          <p:nvPr/>
        </p:nvPicPr>
        <p:blipFill rotWithShape="1">
          <a:blip r:embed="rId5">
            <a:alphaModFix/>
          </a:blip>
          <a:srcRect b="7297" l="16635" r="7544" t="3813"/>
          <a:stretch/>
        </p:blipFill>
        <p:spPr>
          <a:xfrm rot="-422889">
            <a:off x="1862831" y="3350288"/>
            <a:ext cx="2083139" cy="1718023"/>
          </a:xfrm>
          <a:prstGeom prst="rect">
            <a:avLst/>
          </a:prstGeom>
          <a:noFill/>
          <a:ln>
            <a:noFill/>
          </a:ln>
        </p:spPr>
      </p:pic>
      <p:pic>
        <p:nvPicPr>
          <p:cNvPr id="118" name="Shape 118"/>
          <p:cNvPicPr preferRelativeResize="0"/>
          <p:nvPr/>
        </p:nvPicPr>
        <p:blipFill>
          <a:blip r:embed="rId6">
            <a:alphaModFix/>
          </a:blip>
          <a:stretch>
            <a:fillRect/>
          </a:stretch>
        </p:blipFill>
        <p:spPr>
          <a:xfrm rot="-680005">
            <a:off x="103597" y="21000"/>
            <a:ext cx="1618249" cy="1214850"/>
          </a:xfrm>
          <a:prstGeom prst="rect">
            <a:avLst/>
          </a:prstGeom>
          <a:noFill/>
          <a:ln>
            <a:noFill/>
          </a:ln>
        </p:spPr>
      </p:pic>
      <p:pic>
        <p:nvPicPr>
          <p:cNvPr id="119" name="Shape 119"/>
          <p:cNvPicPr preferRelativeResize="0"/>
          <p:nvPr/>
        </p:nvPicPr>
        <p:blipFill>
          <a:blip r:embed="rId7">
            <a:alphaModFix/>
          </a:blip>
          <a:stretch>
            <a:fillRect/>
          </a:stretch>
        </p:blipFill>
        <p:spPr>
          <a:xfrm rot="-461705">
            <a:off x="73103" y="2195447"/>
            <a:ext cx="3495568" cy="1129107"/>
          </a:xfrm>
          <a:prstGeom prst="rect">
            <a:avLst/>
          </a:prstGeom>
          <a:noFill/>
          <a:ln>
            <a:noFill/>
          </a:ln>
        </p:spPr>
      </p:pic>
      <p:pic>
        <p:nvPicPr>
          <p:cNvPr id="120" name="Shape 120"/>
          <p:cNvPicPr preferRelativeResize="0"/>
          <p:nvPr/>
        </p:nvPicPr>
        <p:blipFill>
          <a:blip r:embed="rId8">
            <a:alphaModFix/>
          </a:blip>
          <a:stretch>
            <a:fillRect/>
          </a:stretch>
        </p:blipFill>
        <p:spPr>
          <a:xfrm rot="278879">
            <a:off x="100069" y="1286204"/>
            <a:ext cx="2028771" cy="1053917"/>
          </a:xfrm>
          <a:prstGeom prst="rect">
            <a:avLst/>
          </a:prstGeom>
          <a:noFill/>
          <a:ln>
            <a:noFill/>
          </a:ln>
        </p:spPr>
      </p:pic>
      <p:sp>
        <p:nvSpPr>
          <p:cNvPr id="121" name="Shape 121"/>
          <p:cNvSpPr txBox="1"/>
          <p:nvPr>
            <p:ph type="title"/>
          </p:nvPr>
        </p:nvSpPr>
        <p:spPr>
          <a:xfrm>
            <a:off x="3672750" y="689325"/>
            <a:ext cx="47499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1C232"/>
                </a:solidFill>
              </a:rPr>
              <a:t>Ex. 1 </a:t>
            </a:r>
            <a:r>
              <a:rPr lang="en" sz="2000">
                <a:solidFill>
                  <a:srgbClr val="F1C232"/>
                </a:solidFill>
              </a:rPr>
              <a:t>Morphing Air-Land Vehicle</a:t>
            </a:r>
            <a:endParaRPr sz="2000">
              <a:solidFill>
                <a:srgbClr val="F1C232"/>
              </a:solidFill>
            </a:endParaRPr>
          </a:p>
        </p:txBody>
      </p:sp>
      <p:sp>
        <p:nvSpPr>
          <p:cNvPr id="122" name="Shape 122"/>
          <p:cNvSpPr txBox="1"/>
          <p:nvPr/>
        </p:nvSpPr>
        <p:spPr>
          <a:xfrm>
            <a:off x="3732450" y="1027575"/>
            <a:ext cx="5359800" cy="184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
                <a:solidFill>
                  <a:srgbClr val="FFF2CC"/>
                </a:solidFill>
              </a:rPr>
              <a:t>Case Western Reserve University</a:t>
            </a:r>
            <a:endParaRPr i="1">
              <a:solidFill>
                <a:srgbClr val="FFF2CC"/>
              </a:solidFill>
            </a:endParaRPr>
          </a:p>
          <a:p>
            <a:pPr indent="0" lvl="0" marL="0" rtl="0">
              <a:spcBef>
                <a:spcPts val="0"/>
              </a:spcBef>
              <a:spcAft>
                <a:spcPts val="0"/>
              </a:spcAft>
              <a:buNone/>
            </a:pPr>
            <a:r>
              <a:rPr lang="en">
                <a:solidFill>
                  <a:srgbClr val="FFF2CC"/>
                </a:solidFill>
              </a:rPr>
              <a:t> - Navigates both air and land</a:t>
            </a:r>
            <a:endParaRPr>
              <a:solidFill>
                <a:srgbClr val="FFF2CC"/>
              </a:solidFill>
            </a:endParaRPr>
          </a:p>
          <a:p>
            <a:pPr indent="0" lvl="0" marL="0" rtl="0">
              <a:lnSpc>
                <a:spcPct val="115000"/>
              </a:lnSpc>
              <a:spcBef>
                <a:spcPts val="0"/>
              </a:spcBef>
              <a:spcAft>
                <a:spcPts val="0"/>
              </a:spcAft>
              <a:buNone/>
            </a:pPr>
            <a:r>
              <a:rPr lang="en">
                <a:solidFill>
                  <a:srgbClr val="FFF2CC"/>
                </a:solidFill>
              </a:rPr>
              <a:t> - </a:t>
            </a:r>
            <a:r>
              <a:rPr lang="en">
                <a:solidFill>
                  <a:srgbClr val="FFD966"/>
                </a:solidFill>
              </a:rPr>
              <a:t>C</a:t>
            </a:r>
            <a:r>
              <a:rPr lang="en">
                <a:solidFill>
                  <a:srgbClr val="FFD966"/>
                </a:solidFill>
              </a:rPr>
              <a:t>arbon fiber, with fabric wings</a:t>
            </a:r>
            <a:r>
              <a:rPr lang="en">
                <a:solidFill>
                  <a:srgbClr val="FFF2CC"/>
                </a:solidFill>
              </a:rPr>
              <a:t>.</a:t>
            </a:r>
            <a:endParaRPr>
              <a:solidFill>
                <a:srgbClr val="FFF2CC"/>
              </a:solidFill>
            </a:endParaRPr>
          </a:p>
          <a:p>
            <a:pPr indent="0" lvl="0" marL="0" rtl="0">
              <a:lnSpc>
                <a:spcPct val="115000"/>
              </a:lnSpc>
              <a:spcBef>
                <a:spcPts val="0"/>
              </a:spcBef>
              <a:spcAft>
                <a:spcPts val="0"/>
              </a:spcAft>
              <a:buNone/>
            </a:pPr>
            <a:r>
              <a:rPr lang="en">
                <a:solidFill>
                  <a:srgbClr val="FFF2CC"/>
                </a:solidFill>
              </a:rPr>
              <a:t>	- UF-MAV		- Mini-Whegs</a:t>
            </a:r>
            <a:endParaRPr>
              <a:solidFill>
                <a:srgbClr val="FFF2CC"/>
              </a:solidFill>
            </a:endParaRPr>
          </a:p>
          <a:p>
            <a:pPr indent="0" lvl="0" marL="0" rtl="0">
              <a:lnSpc>
                <a:spcPct val="115000"/>
              </a:lnSpc>
              <a:spcBef>
                <a:spcPts val="0"/>
              </a:spcBef>
              <a:spcAft>
                <a:spcPts val="0"/>
              </a:spcAft>
              <a:buNone/>
            </a:pPr>
            <a:r>
              <a:rPr lang="en">
                <a:solidFill>
                  <a:srgbClr val="FFF2CC"/>
                </a:solidFill>
              </a:rPr>
              <a:t> - Manually controlled, </a:t>
            </a:r>
            <a:endParaRPr>
              <a:solidFill>
                <a:srgbClr val="FFF2CC"/>
              </a:solidFill>
            </a:endParaRPr>
          </a:p>
          <a:p>
            <a:pPr indent="457200" lvl="0" marL="0" rtl="0">
              <a:lnSpc>
                <a:spcPct val="115000"/>
              </a:lnSpc>
              <a:spcBef>
                <a:spcPts val="0"/>
              </a:spcBef>
              <a:spcAft>
                <a:spcPts val="0"/>
              </a:spcAft>
              <a:buNone/>
            </a:pPr>
            <a:r>
              <a:rPr lang="en">
                <a:solidFill>
                  <a:srgbClr val="FFF2CC"/>
                </a:solidFill>
              </a:rPr>
              <a:t>future intent of being </a:t>
            </a:r>
            <a:r>
              <a:rPr lang="en">
                <a:solidFill>
                  <a:srgbClr val="FFD966"/>
                </a:solidFill>
              </a:rPr>
              <a:t>semi/fully autonomous</a:t>
            </a:r>
            <a:endParaRPr>
              <a:solidFill>
                <a:srgbClr val="FFD966"/>
              </a:solidFill>
            </a:endParaRPr>
          </a:p>
          <a:p>
            <a:pPr indent="0" lvl="0" marL="0" rtl="0">
              <a:lnSpc>
                <a:spcPct val="115000"/>
              </a:lnSpc>
              <a:spcBef>
                <a:spcPts val="0"/>
              </a:spcBef>
              <a:spcAft>
                <a:spcPts val="0"/>
              </a:spcAft>
              <a:buNone/>
            </a:pPr>
            <a:r>
              <a:t/>
            </a:r>
            <a:endParaRPr>
              <a:solidFill>
                <a:srgbClr val="FFFFFF"/>
              </a:solidFill>
            </a:endParaRPr>
          </a:p>
          <a:p>
            <a:pPr indent="0" lvl="0" marL="0" rtl="0">
              <a:lnSpc>
                <a:spcPct val="115000"/>
              </a:lnSpc>
              <a:spcBef>
                <a:spcPts val="0"/>
              </a:spcBef>
              <a:spcAft>
                <a:spcPts val="0"/>
              </a:spcAft>
              <a:buNone/>
            </a:pPr>
            <a:r>
              <a:t/>
            </a:r>
            <a:endParaRPr>
              <a:solidFill>
                <a:srgbClr val="FFFFFF"/>
              </a:solidFill>
            </a:endParaRPr>
          </a:p>
        </p:txBody>
      </p:sp>
      <p:pic>
        <p:nvPicPr>
          <p:cNvPr id="123" name="Shape 123"/>
          <p:cNvPicPr preferRelativeResize="0"/>
          <p:nvPr/>
        </p:nvPicPr>
        <p:blipFill rotWithShape="1">
          <a:blip r:embed="rId9">
            <a:alphaModFix/>
          </a:blip>
          <a:srcRect b="12705" l="0" r="0" t="8230"/>
          <a:stretch/>
        </p:blipFill>
        <p:spPr>
          <a:xfrm>
            <a:off x="7371875" y="1205725"/>
            <a:ext cx="1637704" cy="971175"/>
          </a:xfrm>
          <a:prstGeom prst="rect">
            <a:avLst/>
          </a:prstGeom>
          <a:noFill/>
          <a:ln>
            <a:noFill/>
          </a:ln>
        </p:spPr>
      </p:pic>
      <p:sp>
        <p:nvSpPr>
          <p:cNvPr id="124" name="Shape 124"/>
          <p:cNvSpPr txBox="1"/>
          <p:nvPr>
            <p:ph type="title"/>
          </p:nvPr>
        </p:nvSpPr>
        <p:spPr>
          <a:xfrm>
            <a:off x="3672750" y="2420563"/>
            <a:ext cx="4581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1C232"/>
                </a:solidFill>
              </a:rPr>
              <a:t>Ex. 2 Bat Bot </a:t>
            </a:r>
            <a:endParaRPr sz="2000">
              <a:solidFill>
                <a:srgbClr val="F1C232"/>
              </a:solidFill>
            </a:endParaRPr>
          </a:p>
        </p:txBody>
      </p:sp>
      <p:sp>
        <p:nvSpPr>
          <p:cNvPr id="125" name="Shape 125"/>
          <p:cNvSpPr txBox="1"/>
          <p:nvPr>
            <p:ph idx="1" type="body"/>
          </p:nvPr>
        </p:nvSpPr>
        <p:spPr>
          <a:xfrm>
            <a:off x="3891775" y="2782350"/>
            <a:ext cx="4921500" cy="344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1400">
                <a:solidFill>
                  <a:srgbClr val="FFF2CC"/>
                </a:solidFill>
              </a:rPr>
              <a:t>CalTech and University of Illinois</a:t>
            </a:r>
            <a:endParaRPr i="1" sz="1400">
              <a:solidFill>
                <a:srgbClr val="FFF2CC"/>
              </a:solidFill>
            </a:endParaRPr>
          </a:p>
          <a:p>
            <a:pPr indent="-317500" lvl="0" marL="457200" rtl="0">
              <a:lnSpc>
                <a:spcPct val="100000"/>
              </a:lnSpc>
              <a:spcBef>
                <a:spcPts val="0"/>
              </a:spcBef>
              <a:spcAft>
                <a:spcPts val="0"/>
              </a:spcAft>
              <a:buClr>
                <a:srgbClr val="FFF2CC"/>
              </a:buClr>
              <a:buSzPts val="1400"/>
              <a:buChar char="-"/>
            </a:pPr>
            <a:r>
              <a:rPr lang="en" sz="1400">
                <a:solidFill>
                  <a:srgbClr val="FFF2CC"/>
                </a:solidFill>
              </a:rPr>
              <a:t>Bat wings: “Metamorphic musculoskeletal system that has more than </a:t>
            </a:r>
            <a:r>
              <a:rPr lang="en" sz="1400">
                <a:solidFill>
                  <a:srgbClr val="FFD966"/>
                </a:solidFill>
              </a:rPr>
              <a:t>40 degrees of freedom</a:t>
            </a:r>
            <a:r>
              <a:rPr lang="en" sz="1400">
                <a:solidFill>
                  <a:srgbClr val="FFF2CC"/>
                </a:solidFill>
              </a:rPr>
              <a:t>” </a:t>
            </a:r>
            <a:endParaRPr sz="1400">
              <a:solidFill>
                <a:srgbClr val="FFF2CC"/>
              </a:solidFill>
            </a:endParaRPr>
          </a:p>
          <a:p>
            <a:pPr indent="457200" lvl="0" marL="457200" rtl="0">
              <a:lnSpc>
                <a:spcPct val="100000"/>
              </a:lnSpc>
              <a:spcBef>
                <a:spcPts val="0"/>
              </a:spcBef>
              <a:spcAft>
                <a:spcPts val="0"/>
              </a:spcAft>
              <a:buNone/>
            </a:pPr>
            <a:r>
              <a:rPr lang="en" sz="1400">
                <a:solidFill>
                  <a:srgbClr val="FFF2CC"/>
                </a:solidFill>
              </a:rPr>
              <a:t>→ Reduced to 5 in BatBot</a:t>
            </a:r>
            <a:endParaRPr sz="1400">
              <a:solidFill>
                <a:srgbClr val="FFF2CC"/>
              </a:solidFill>
            </a:endParaRPr>
          </a:p>
          <a:p>
            <a:pPr indent="-317500" lvl="0" marL="457200" rtl="0">
              <a:lnSpc>
                <a:spcPct val="100000"/>
              </a:lnSpc>
              <a:spcBef>
                <a:spcPts val="0"/>
              </a:spcBef>
              <a:spcAft>
                <a:spcPts val="0"/>
              </a:spcAft>
              <a:buClr>
                <a:srgbClr val="FFF2CC"/>
              </a:buClr>
              <a:buSzPts val="1400"/>
              <a:buChar char="-"/>
            </a:pPr>
            <a:r>
              <a:rPr lang="en" sz="1400">
                <a:solidFill>
                  <a:srgbClr val="FFF2CC"/>
                </a:solidFill>
              </a:rPr>
              <a:t>Replicates </a:t>
            </a:r>
            <a:r>
              <a:rPr lang="en" sz="1400">
                <a:solidFill>
                  <a:srgbClr val="FFD966"/>
                </a:solidFill>
              </a:rPr>
              <a:t>57% of actual bat’s movement</a:t>
            </a:r>
            <a:endParaRPr sz="1400">
              <a:solidFill>
                <a:srgbClr val="FFD966"/>
              </a:solidFill>
            </a:endParaRPr>
          </a:p>
        </p:txBody>
      </p:sp>
      <p:pic>
        <p:nvPicPr>
          <p:cNvPr descr="Mjg2MDU4MA.gif" id="126" name="Shape 126"/>
          <p:cNvPicPr preferRelativeResize="0"/>
          <p:nvPr/>
        </p:nvPicPr>
        <p:blipFill rotWithShape="1">
          <a:blip r:embed="rId10">
            <a:alphaModFix/>
          </a:blip>
          <a:srcRect b="9411" l="0" r="0" t="26568"/>
          <a:stretch/>
        </p:blipFill>
        <p:spPr>
          <a:xfrm>
            <a:off x="6591849" y="4025999"/>
            <a:ext cx="2417726" cy="971175"/>
          </a:xfrm>
          <a:prstGeom prst="rect">
            <a:avLst/>
          </a:prstGeom>
          <a:noFill/>
          <a:ln>
            <a:noFill/>
          </a:ln>
        </p:spPr>
      </p:pic>
      <p:sp>
        <p:nvSpPr>
          <p:cNvPr id="127" name="Shape 127"/>
          <p:cNvSpPr/>
          <p:nvPr/>
        </p:nvSpPr>
        <p:spPr>
          <a:xfrm>
            <a:off x="8646200" y="181625"/>
            <a:ext cx="306000" cy="263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p:nvPr/>
        </p:nvSpPr>
        <p:spPr>
          <a:xfrm>
            <a:off x="8254350" y="181625"/>
            <a:ext cx="306000" cy="263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Metrics and Goals </a:t>
            </a:r>
            <a:endParaRPr/>
          </a:p>
        </p:txBody>
      </p:sp>
      <p:sp>
        <p:nvSpPr>
          <p:cNvPr id="134" name="Shape 134"/>
          <p:cNvSpPr txBox="1"/>
          <p:nvPr/>
        </p:nvSpPr>
        <p:spPr>
          <a:xfrm>
            <a:off x="311700" y="1072100"/>
            <a:ext cx="8520600" cy="3251400"/>
          </a:xfrm>
          <a:prstGeom prst="rect">
            <a:avLst/>
          </a:prstGeom>
          <a:noFill/>
          <a:ln>
            <a:noFill/>
          </a:ln>
        </p:spPr>
        <p:txBody>
          <a:bodyPr anchorCtr="0" anchor="t" bIns="91425" lIns="91425" spcFirstLastPara="1" rIns="91425" wrap="square" tIns="91425">
            <a:noAutofit/>
          </a:bodyPr>
          <a:lstStyle/>
          <a:p>
            <a:pPr indent="0" lvl="0" marL="0">
              <a:lnSpc>
                <a:spcPct val="150000"/>
              </a:lnSpc>
              <a:spcBef>
                <a:spcPts val="0"/>
              </a:spcBef>
              <a:spcAft>
                <a:spcPts val="0"/>
              </a:spcAft>
              <a:buNone/>
            </a:pPr>
            <a:r>
              <a:rPr lang="en" sz="2400">
                <a:solidFill>
                  <a:srgbClr val="F1C232"/>
                </a:solidFill>
              </a:rPr>
              <a:t>Mobile</a:t>
            </a:r>
            <a:r>
              <a:rPr lang="en" sz="2400">
                <a:solidFill>
                  <a:srgbClr val="FFF2CC"/>
                </a:solidFill>
              </a:rPr>
              <a:t> 			</a:t>
            </a:r>
            <a:r>
              <a:rPr lang="en" sz="1800">
                <a:solidFill>
                  <a:srgbClr val="FFF2CC"/>
                </a:solidFill>
              </a:rPr>
              <a:t>Performs both gliding and walking movements</a:t>
            </a:r>
            <a:r>
              <a:rPr lang="en" sz="2400">
                <a:solidFill>
                  <a:srgbClr val="FFF2CC"/>
                </a:solidFill>
              </a:rPr>
              <a:t> </a:t>
            </a:r>
            <a:endParaRPr sz="2400">
              <a:solidFill>
                <a:srgbClr val="FFF2CC"/>
              </a:solidFill>
            </a:endParaRPr>
          </a:p>
          <a:p>
            <a:pPr indent="0" lvl="0" marL="0">
              <a:lnSpc>
                <a:spcPct val="150000"/>
              </a:lnSpc>
              <a:spcBef>
                <a:spcPts val="0"/>
              </a:spcBef>
              <a:spcAft>
                <a:spcPts val="0"/>
              </a:spcAft>
              <a:buNone/>
            </a:pPr>
            <a:r>
              <a:rPr lang="en" sz="2400">
                <a:solidFill>
                  <a:srgbClr val="F1C232"/>
                </a:solidFill>
              </a:rPr>
              <a:t>Controllable	</a:t>
            </a:r>
            <a:r>
              <a:rPr lang="en" sz="2400">
                <a:solidFill>
                  <a:srgbClr val="FFF2CC"/>
                </a:solidFill>
              </a:rPr>
              <a:t>	</a:t>
            </a:r>
            <a:r>
              <a:rPr lang="en" sz="1800">
                <a:solidFill>
                  <a:srgbClr val="FFF2CC"/>
                </a:solidFill>
              </a:rPr>
              <a:t>System responds to user in real time</a:t>
            </a:r>
            <a:endParaRPr sz="1800">
              <a:solidFill>
                <a:srgbClr val="FFF2CC"/>
              </a:solidFill>
            </a:endParaRPr>
          </a:p>
          <a:p>
            <a:pPr indent="0" lvl="0" marL="0" rtl="0">
              <a:lnSpc>
                <a:spcPct val="150000"/>
              </a:lnSpc>
              <a:spcBef>
                <a:spcPts val="0"/>
              </a:spcBef>
              <a:spcAft>
                <a:spcPts val="0"/>
              </a:spcAft>
              <a:buNone/>
            </a:pPr>
            <a:r>
              <a:rPr lang="en" sz="2400">
                <a:solidFill>
                  <a:srgbClr val="F1C232"/>
                </a:solidFill>
              </a:rPr>
              <a:t>Simple</a:t>
            </a:r>
            <a:r>
              <a:rPr lang="en" sz="2400">
                <a:solidFill>
                  <a:srgbClr val="FFF2CC"/>
                </a:solidFill>
              </a:rPr>
              <a:t>			</a:t>
            </a:r>
            <a:r>
              <a:rPr lang="en" sz="1800">
                <a:solidFill>
                  <a:srgbClr val="FFF2CC"/>
                </a:solidFill>
              </a:rPr>
              <a:t>All parts are easily replaceable and installed w/o a manual</a:t>
            </a:r>
            <a:endParaRPr sz="1800">
              <a:solidFill>
                <a:srgbClr val="FFF2CC"/>
              </a:solidFill>
            </a:endParaRPr>
          </a:p>
          <a:p>
            <a:pPr indent="0" lvl="0" marL="0" rtl="0">
              <a:lnSpc>
                <a:spcPct val="150000"/>
              </a:lnSpc>
              <a:spcBef>
                <a:spcPts val="0"/>
              </a:spcBef>
              <a:spcAft>
                <a:spcPts val="0"/>
              </a:spcAft>
              <a:buNone/>
            </a:pPr>
            <a:r>
              <a:rPr lang="en" sz="2400">
                <a:solidFill>
                  <a:srgbClr val="F1C232"/>
                </a:solidFill>
              </a:rPr>
              <a:t>Reliable</a:t>
            </a:r>
            <a:r>
              <a:rPr lang="en" sz="2400">
                <a:solidFill>
                  <a:srgbClr val="FFF2CC"/>
                </a:solidFill>
              </a:rPr>
              <a:t>			</a:t>
            </a:r>
            <a:r>
              <a:rPr lang="en" sz="1800">
                <a:solidFill>
                  <a:srgbClr val="FFF2CC"/>
                </a:solidFill>
              </a:rPr>
              <a:t>System performs the same steps and task every time</a:t>
            </a:r>
            <a:endParaRPr sz="1800">
              <a:solidFill>
                <a:srgbClr val="FFF2CC"/>
              </a:solidFill>
            </a:endParaRPr>
          </a:p>
          <a:p>
            <a:pPr indent="0" lvl="0" marL="0" rtl="0">
              <a:lnSpc>
                <a:spcPct val="150000"/>
              </a:lnSpc>
              <a:spcBef>
                <a:spcPts val="0"/>
              </a:spcBef>
              <a:spcAft>
                <a:spcPts val="0"/>
              </a:spcAft>
              <a:buNone/>
            </a:pPr>
            <a:r>
              <a:rPr lang="en" sz="2400">
                <a:solidFill>
                  <a:srgbClr val="F1C232"/>
                </a:solidFill>
              </a:rPr>
              <a:t>Durable</a:t>
            </a:r>
            <a:r>
              <a:rPr lang="en" sz="2400">
                <a:solidFill>
                  <a:srgbClr val="FFF2CC"/>
                </a:solidFill>
              </a:rPr>
              <a:t>			</a:t>
            </a:r>
            <a:r>
              <a:rPr lang="en" sz="1800">
                <a:solidFill>
                  <a:srgbClr val="FFF2CC"/>
                </a:solidFill>
              </a:rPr>
              <a:t>Can withstand repeated 2 story drops and still be functional</a:t>
            </a:r>
            <a:endParaRPr sz="1800">
              <a:solidFill>
                <a:srgbClr val="FFF2CC"/>
              </a:solidFill>
            </a:endParaRPr>
          </a:p>
          <a:p>
            <a:pPr indent="0" lvl="0" marL="0" rtl="0">
              <a:lnSpc>
                <a:spcPct val="150000"/>
              </a:lnSpc>
              <a:spcBef>
                <a:spcPts val="0"/>
              </a:spcBef>
              <a:spcAft>
                <a:spcPts val="0"/>
              </a:spcAft>
              <a:buNone/>
            </a:pPr>
            <a:r>
              <a:rPr lang="en" sz="2400">
                <a:solidFill>
                  <a:srgbClr val="F1C232"/>
                </a:solidFill>
              </a:rPr>
              <a:t>Inexpensive</a:t>
            </a:r>
            <a:r>
              <a:rPr lang="en" sz="2400">
                <a:solidFill>
                  <a:srgbClr val="FFF2CC"/>
                </a:solidFill>
              </a:rPr>
              <a:t>		</a:t>
            </a:r>
            <a:r>
              <a:rPr lang="en" sz="1800">
                <a:solidFill>
                  <a:srgbClr val="FFF2CC"/>
                </a:solidFill>
              </a:rPr>
              <a:t>Each model costs less than 80% of original budget </a:t>
            </a:r>
            <a:endParaRPr sz="1800">
              <a:solidFill>
                <a:srgbClr val="FFF2CC"/>
              </a:solidFill>
            </a:endParaRPr>
          </a:p>
          <a:p>
            <a:pPr indent="0" lvl="0" marL="0">
              <a:spcBef>
                <a:spcPts val="0"/>
              </a:spcBef>
              <a:spcAft>
                <a:spcPts val="0"/>
              </a:spcAft>
              <a:buNone/>
            </a:pPr>
            <a:r>
              <a:t/>
            </a:r>
            <a:endParaRPr sz="1800">
              <a:solidFill>
                <a:srgbClr val="FFF2CC"/>
              </a:solidFill>
            </a:endParaRPr>
          </a:p>
          <a:p>
            <a:pPr indent="0" lvl="0" marL="0">
              <a:spcBef>
                <a:spcPts val="0"/>
              </a:spcBef>
              <a:spcAft>
                <a:spcPts val="0"/>
              </a:spcAft>
              <a:buNone/>
            </a:pPr>
            <a:r>
              <a:t/>
            </a:r>
            <a:endParaRPr>
              <a:solidFill>
                <a:srgbClr val="FFF2CC"/>
              </a:solidFill>
            </a:endParaRPr>
          </a:p>
        </p:txBody>
      </p:sp>
      <p:sp>
        <p:nvSpPr>
          <p:cNvPr id="135" name="Shape 135"/>
          <p:cNvSpPr/>
          <p:nvPr/>
        </p:nvSpPr>
        <p:spPr>
          <a:xfrm>
            <a:off x="8646200" y="181625"/>
            <a:ext cx="306000" cy="2634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159300" y="0"/>
            <a:ext cx="8876100" cy="101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Preliminary Potential Designs</a:t>
            </a:r>
            <a:endParaRPr/>
          </a:p>
          <a:p>
            <a:pPr indent="0" lvl="0" marL="0" rtl="0" algn="ctr">
              <a:spcBef>
                <a:spcPts val="0"/>
              </a:spcBef>
              <a:spcAft>
                <a:spcPts val="0"/>
              </a:spcAft>
              <a:buNone/>
            </a:pPr>
            <a:r>
              <a:t/>
            </a:r>
            <a:endParaRPr sz="600"/>
          </a:p>
          <a:p>
            <a:pPr indent="0" lvl="0" marL="0" algn="ctr">
              <a:spcBef>
                <a:spcPts val="0"/>
              </a:spcBef>
              <a:spcAft>
                <a:spcPts val="0"/>
              </a:spcAft>
              <a:buNone/>
            </a:pPr>
            <a:r>
              <a:rPr lang="en" sz="2400">
                <a:solidFill>
                  <a:srgbClr val="F1C232"/>
                </a:solidFill>
              </a:rPr>
              <a:t>   </a:t>
            </a:r>
            <a:r>
              <a:rPr lang="en" sz="2400">
                <a:solidFill>
                  <a:srgbClr val="F1C232"/>
                </a:solidFill>
              </a:rPr>
              <a:t>Flying Snake</a:t>
            </a:r>
            <a:r>
              <a:rPr lang="en">
                <a:solidFill>
                  <a:srgbClr val="F1C232"/>
                </a:solidFill>
              </a:rPr>
              <a:t>		     </a:t>
            </a:r>
            <a:r>
              <a:rPr lang="en" sz="2400">
                <a:solidFill>
                  <a:srgbClr val="F1C232"/>
                </a:solidFill>
              </a:rPr>
              <a:t>Sugar Glider			  RHex Quadcopter</a:t>
            </a:r>
            <a:r>
              <a:rPr lang="en" sz="1800"/>
              <a:t>	</a:t>
            </a:r>
            <a:endParaRPr sz="1800"/>
          </a:p>
        </p:txBody>
      </p:sp>
      <p:sp>
        <p:nvSpPr>
          <p:cNvPr id="141" name="Shape 141"/>
          <p:cNvSpPr txBox="1"/>
          <p:nvPr>
            <p:ph idx="1" type="body"/>
          </p:nvPr>
        </p:nvSpPr>
        <p:spPr>
          <a:xfrm>
            <a:off x="311700" y="1152475"/>
            <a:ext cx="2556000" cy="189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rgbClr val="FFF2CC"/>
                </a:solidFill>
              </a:rPr>
              <a:t>Linked, </a:t>
            </a:r>
            <a:r>
              <a:rPr lang="en" sz="1400">
                <a:solidFill>
                  <a:srgbClr val="FFD966"/>
                </a:solidFill>
              </a:rPr>
              <a:t>airfoil</a:t>
            </a:r>
            <a:r>
              <a:rPr lang="en" sz="1400">
                <a:solidFill>
                  <a:srgbClr val="FFF2CC"/>
                </a:solidFill>
              </a:rPr>
              <a:t> shaped tiles</a:t>
            </a:r>
            <a:endParaRPr sz="1400">
              <a:solidFill>
                <a:srgbClr val="FFF2CC"/>
              </a:solidFill>
            </a:endParaRPr>
          </a:p>
          <a:p>
            <a:pPr indent="0" lvl="0" marL="0">
              <a:spcBef>
                <a:spcPts val="1600"/>
              </a:spcBef>
              <a:spcAft>
                <a:spcPts val="1600"/>
              </a:spcAft>
              <a:buNone/>
            </a:pPr>
            <a:r>
              <a:rPr lang="en" sz="1400">
                <a:solidFill>
                  <a:srgbClr val="FFF2CC"/>
                </a:solidFill>
              </a:rPr>
              <a:t>Actuated by </a:t>
            </a:r>
            <a:r>
              <a:rPr lang="en" sz="1400">
                <a:solidFill>
                  <a:srgbClr val="FFD966"/>
                </a:solidFill>
              </a:rPr>
              <a:t>one or more servo motors</a:t>
            </a:r>
            <a:r>
              <a:rPr lang="en" sz="1400">
                <a:solidFill>
                  <a:srgbClr val="FFF2CC"/>
                </a:solidFill>
              </a:rPr>
              <a:t>, used to spool cables that run through grommets underneath each tile in order to shape robot. </a:t>
            </a:r>
            <a:endParaRPr sz="1400">
              <a:solidFill>
                <a:srgbClr val="FFF2CC"/>
              </a:solidFill>
            </a:endParaRPr>
          </a:p>
        </p:txBody>
      </p:sp>
      <p:pic>
        <p:nvPicPr>
          <p:cNvPr descr="Snakebot sketch.jpg" id="142" name="Shape 142"/>
          <p:cNvPicPr preferRelativeResize="0"/>
          <p:nvPr/>
        </p:nvPicPr>
        <p:blipFill rotWithShape="1">
          <a:blip r:embed="rId3">
            <a:alphaModFix/>
          </a:blip>
          <a:srcRect b="0" l="0" r="0" t="7106"/>
          <a:stretch/>
        </p:blipFill>
        <p:spPr>
          <a:xfrm>
            <a:off x="416950" y="3356675"/>
            <a:ext cx="2082599" cy="1662975"/>
          </a:xfrm>
          <a:prstGeom prst="rect">
            <a:avLst/>
          </a:prstGeom>
          <a:noFill/>
          <a:ln>
            <a:noFill/>
          </a:ln>
          <a:effectLst>
            <a:outerShdw blurRad="57150" rotWithShape="0" algn="bl" dir="5400000" dist="19050">
              <a:srgbClr val="000000">
                <a:alpha val="50000"/>
              </a:srgbClr>
            </a:outerShdw>
          </a:effectLst>
        </p:spPr>
      </p:pic>
      <p:pic>
        <p:nvPicPr>
          <p:cNvPr id="143" name="Shape 143"/>
          <p:cNvPicPr preferRelativeResize="0"/>
          <p:nvPr/>
        </p:nvPicPr>
        <p:blipFill rotWithShape="1">
          <a:blip r:embed="rId4">
            <a:alphaModFix/>
          </a:blip>
          <a:srcRect b="0" l="9168" r="4251" t="7106"/>
          <a:stretch/>
        </p:blipFill>
        <p:spPr>
          <a:xfrm>
            <a:off x="3088975" y="3356675"/>
            <a:ext cx="2966024" cy="1662975"/>
          </a:xfrm>
          <a:prstGeom prst="rect">
            <a:avLst/>
          </a:prstGeom>
          <a:noFill/>
          <a:ln>
            <a:noFill/>
          </a:ln>
        </p:spPr>
      </p:pic>
      <p:sp>
        <p:nvSpPr>
          <p:cNvPr id="144" name="Shape 144"/>
          <p:cNvSpPr txBox="1"/>
          <p:nvPr/>
        </p:nvSpPr>
        <p:spPr>
          <a:xfrm>
            <a:off x="2867700" y="1152475"/>
            <a:ext cx="3485100" cy="312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2CC"/>
                </a:solidFill>
              </a:rPr>
              <a:t>Main Servo in the middle that controls the frame of the robot during flight</a:t>
            </a:r>
            <a:endParaRPr>
              <a:solidFill>
                <a:srgbClr val="FFF2CC"/>
              </a:solidFill>
            </a:endParaRPr>
          </a:p>
          <a:p>
            <a:pPr indent="0" lvl="0" marL="0" rtl="0">
              <a:spcBef>
                <a:spcPts val="0"/>
              </a:spcBef>
              <a:spcAft>
                <a:spcPts val="0"/>
              </a:spcAft>
              <a:buNone/>
            </a:pPr>
            <a:r>
              <a:rPr lang="en">
                <a:solidFill>
                  <a:srgbClr val="FFF2CC"/>
                </a:solidFill>
              </a:rPr>
              <a:t>	-Motion mimics waveboard</a:t>
            </a:r>
            <a:endParaRPr>
              <a:solidFill>
                <a:srgbClr val="FFF2CC"/>
              </a:solidFill>
            </a:endParaRPr>
          </a:p>
          <a:p>
            <a:pPr indent="0" lvl="0" marL="0" rtl="0">
              <a:spcBef>
                <a:spcPts val="0"/>
              </a:spcBef>
              <a:spcAft>
                <a:spcPts val="0"/>
              </a:spcAft>
              <a:buNone/>
            </a:pPr>
            <a:r>
              <a:t/>
            </a:r>
            <a:endParaRPr>
              <a:solidFill>
                <a:srgbClr val="FFF2CC"/>
              </a:solidFill>
            </a:endParaRPr>
          </a:p>
          <a:p>
            <a:pPr indent="0" lvl="0" marL="0" rtl="0">
              <a:spcBef>
                <a:spcPts val="0"/>
              </a:spcBef>
              <a:spcAft>
                <a:spcPts val="0"/>
              </a:spcAft>
              <a:buNone/>
            </a:pPr>
            <a:r>
              <a:rPr lang="en">
                <a:solidFill>
                  <a:srgbClr val="FFD966"/>
                </a:solidFill>
              </a:rPr>
              <a:t>Actuators and springs extend and distend legs to cause walking motion</a:t>
            </a:r>
            <a:endParaRPr>
              <a:solidFill>
                <a:srgbClr val="FFD966"/>
              </a:solidFill>
            </a:endParaRPr>
          </a:p>
          <a:p>
            <a:pPr indent="0" lvl="0" marL="0" rtl="0">
              <a:spcBef>
                <a:spcPts val="0"/>
              </a:spcBef>
              <a:spcAft>
                <a:spcPts val="0"/>
              </a:spcAft>
              <a:buNone/>
            </a:pPr>
            <a:r>
              <a:t/>
            </a:r>
            <a:endParaRPr>
              <a:solidFill>
                <a:srgbClr val="FFF2CC"/>
              </a:solidFill>
            </a:endParaRPr>
          </a:p>
          <a:p>
            <a:pPr indent="0" lvl="0" marL="0" rtl="0">
              <a:spcBef>
                <a:spcPts val="0"/>
              </a:spcBef>
              <a:spcAft>
                <a:spcPts val="0"/>
              </a:spcAft>
              <a:buNone/>
            </a:pPr>
            <a:r>
              <a:rPr lang="en">
                <a:solidFill>
                  <a:srgbClr val="FFF2CC"/>
                </a:solidFill>
              </a:rPr>
              <a:t>Material: Parachute fabric, </a:t>
            </a:r>
            <a:endParaRPr>
              <a:solidFill>
                <a:srgbClr val="FFF2CC"/>
              </a:solidFill>
            </a:endParaRPr>
          </a:p>
          <a:p>
            <a:pPr indent="0" lvl="0" marL="0" rtl="0">
              <a:spcBef>
                <a:spcPts val="0"/>
              </a:spcBef>
              <a:spcAft>
                <a:spcPts val="0"/>
              </a:spcAft>
              <a:buNone/>
            </a:pPr>
            <a:r>
              <a:rPr lang="en">
                <a:solidFill>
                  <a:srgbClr val="FFF2CC"/>
                </a:solidFill>
              </a:rPr>
              <a:t>               lighter metal (aluminum)</a:t>
            </a:r>
            <a:endParaRPr>
              <a:solidFill>
                <a:srgbClr val="FFF2CC"/>
              </a:solidFill>
            </a:endParaRPr>
          </a:p>
          <a:p>
            <a:pPr indent="0" lvl="0" marL="0" rtl="0">
              <a:spcBef>
                <a:spcPts val="0"/>
              </a:spcBef>
              <a:spcAft>
                <a:spcPts val="0"/>
              </a:spcAft>
              <a:buNone/>
            </a:pPr>
            <a:r>
              <a:t/>
            </a:r>
            <a:endParaRPr>
              <a:solidFill>
                <a:srgbClr val="FFF2CC"/>
              </a:solidFill>
            </a:endParaRPr>
          </a:p>
          <a:p>
            <a:pPr indent="0" lvl="0" marL="0" rtl="0">
              <a:spcBef>
                <a:spcPts val="0"/>
              </a:spcBef>
              <a:spcAft>
                <a:spcPts val="0"/>
              </a:spcAft>
              <a:buNone/>
            </a:pPr>
            <a:r>
              <a:t/>
            </a:r>
            <a:endParaRPr>
              <a:solidFill>
                <a:srgbClr val="FFF2CC"/>
              </a:solidFill>
            </a:endParaRPr>
          </a:p>
        </p:txBody>
      </p:sp>
      <p:pic>
        <p:nvPicPr>
          <p:cNvPr id="145" name="Shape 145"/>
          <p:cNvPicPr preferRelativeResize="0"/>
          <p:nvPr/>
        </p:nvPicPr>
        <p:blipFill rotWithShape="1">
          <a:blip r:embed="rId5">
            <a:alphaModFix/>
          </a:blip>
          <a:srcRect b="0" l="8988" r="12573" t="8324"/>
          <a:stretch/>
        </p:blipFill>
        <p:spPr>
          <a:xfrm>
            <a:off x="6352800" y="3356675"/>
            <a:ext cx="2582250" cy="1662975"/>
          </a:xfrm>
          <a:prstGeom prst="rect">
            <a:avLst/>
          </a:prstGeom>
          <a:noFill/>
          <a:ln>
            <a:noFill/>
          </a:ln>
        </p:spPr>
      </p:pic>
      <p:sp>
        <p:nvSpPr>
          <p:cNvPr id="146" name="Shape 146"/>
          <p:cNvSpPr txBox="1"/>
          <p:nvPr>
            <p:ph idx="1" type="body"/>
          </p:nvPr>
        </p:nvSpPr>
        <p:spPr>
          <a:xfrm>
            <a:off x="6376800" y="1148825"/>
            <a:ext cx="2582100" cy="189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FFF2CC"/>
                </a:solidFill>
              </a:rPr>
              <a:t>Transitions between aerial and walking movement by </a:t>
            </a:r>
            <a:r>
              <a:rPr lang="en" sz="1400">
                <a:solidFill>
                  <a:srgbClr val="FFD966"/>
                </a:solidFill>
              </a:rPr>
              <a:t>rotating blades 90 degrees in the YZ axis</a:t>
            </a:r>
            <a:endParaRPr sz="1400">
              <a:solidFill>
                <a:srgbClr val="FFD966"/>
              </a:solidFill>
            </a:endParaRPr>
          </a:p>
          <a:p>
            <a:pPr indent="0" lvl="0" marL="0" rtl="0">
              <a:spcBef>
                <a:spcPts val="1600"/>
              </a:spcBef>
              <a:spcAft>
                <a:spcPts val="1600"/>
              </a:spcAft>
              <a:buNone/>
            </a:pPr>
            <a:r>
              <a:rPr lang="en" sz="1400">
                <a:solidFill>
                  <a:srgbClr val="FFF2CC"/>
                </a:solidFill>
              </a:rPr>
              <a:t>DC Motors for spinning motion, Servo motors for transitioning  </a:t>
            </a:r>
            <a:endParaRPr sz="1400">
              <a:solidFill>
                <a:srgbClr val="FFF2CC"/>
              </a:solidFill>
            </a:endParaRPr>
          </a:p>
        </p:txBody>
      </p:sp>
      <p:sp>
        <p:nvSpPr>
          <p:cNvPr id="147" name="Shape 147"/>
          <p:cNvSpPr/>
          <p:nvPr/>
        </p:nvSpPr>
        <p:spPr>
          <a:xfrm>
            <a:off x="8646200" y="181625"/>
            <a:ext cx="306000" cy="263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Selected Design: Crab / Bat / Sugar Glider</a:t>
            </a:r>
            <a:endParaRPr/>
          </a:p>
        </p:txBody>
      </p:sp>
      <p:sp>
        <p:nvSpPr>
          <p:cNvPr id="153" name="Shape 153"/>
          <p:cNvSpPr txBox="1"/>
          <p:nvPr/>
        </p:nvSpPr>
        <p:spPr>
          <a:xfrm>
            <a:off x="343275" y="1030975"/>
            <a:ext cx="4316100" cy="90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grpSp>
        <p:nvGrpSpPr>
          <p:cNvPr id="154" name="Shape 154"/>
          <p:cNvGrpSpPr/>
          <p:nvPr/>
        </p:nvGrpSpPr>
        <p:grpSpPr>
          <a:xfrm>
            <a:off x="4451974" y="826275"/>
            <a:ext cx="3967876" cy="3770149"/>
            <a:chOff x="2733699" y="813425"/>
            <a:chExt cx="3967876" cy="3770149"/>
          </a:xfrm>
        </p:grpSpPr>
        <p:pic>
          <p:nvPicPr>
            <p:cNvPr descr="IMG_5895.JPG" id="155" name="Shape 155"/>
            <p:cNvPicPr preferRelativeResize="0"/>
            <p:nvPr/>
          </p:nvPicPr>
          <p:blipFill rotWithShape="1">
            <a:blip r:embed="rId3">
              <a:alphaModFix/>
            </a:blip>
            <a:srcRect b="16628" l="0" r="0" t="13563"/>
            <a:stretch/>
          </p:blipFill>
          <p:spPr>
            <a:xfrm>
              <a:off x="2733699" y="1351300"/>
              <a:ext cx="3472598" cy="3232274"/>
            </a:xfrm>
            <a:prstGeom prst="rect">
              <a:avLst/>
            </a:prstGeom>
            <a:noFill/>
            <a:ln>
              <a:noFill/>
            </a:ln>
          </p:spPr>
        </p:pic>
        <p:sp>
          <p:nvSpPr>
            <p:cNvPr id="156" name="Shape 156"/>
            <p:cNvSpPr txBox="1"/>
            <p:nvPr/>
          </p:nvSpPr>
          <p:spPr>
            <a:xfrm>
              <a:off x="5312875" y="813425"/>
              <a:ext cx="13887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6FA8DC"/>
                  </a:solidFill>
                </a:rPr>
                <a:t>Elastic Material</a:t>
              </a:r>
              <a:endParaRPr>
                <a:solidFill>
                  <a:srgbClr val="6FA8DC"/>
                </a:solidFill>
              </a:endParaRPr>
            </a:p>
          </p:txBody>
        </p:sp>
        <p:cxnSp>
          <p:nvCxnSpPr>
            <p:cNvPr id="157" name="Shape 157"/>
            <p:cNvCxnSpPr/>
            <p:nvPr/>
          </p:nvCxnSpPr>
          <p:spPr>
            <a:xfrm flipH="1">
              <a:off x="4930550" y="1134900"/>
              <a:ext cx="576300" cy="460200"/>
            </a:xfrm>
            <a:prstGeom prst="straightConnector1">
              <a:avLst/>
            </a:prstGeom>
            <a:noFill/>
            <a:ln cap="flat" cmpd="sng" w="28575">
              <a:solidFill>
                <a:srgbClr val="0B5394"/>
              </a:solidFill>
              <a:prstDash val="solid"/>
              <a:round/>
              <a:headEnd len="med" w="med" type="none"/>
              <a:tailEnd len="med" w="med" type="triangle"/>
            </a:ln>
          </p:spPr>
        </p:cxnSp>
        <p:cxnSp>
          <p:nvCxnSpPr>
            <p:cNvPr id="158" name="Shape 158"/>
            <p:cNvCxnSpPr/>
            <p:nvPr/>
          </p:nvCxnSpPr>
          <p:spPr>
            <a:xfrm flipH="1">
              <a:off x="5209000" y="2758875"/>
              <a:ext cx="253500" cy="182700"/>
            </a:xfrm>
            <a:prstGeom prst="straightConnector1">
              <a:avLst/>
            </a:prstGeom>
            <a:noFill/>
            <a:ln cap="flat" cmpd="sng" w="28575">
              <a:solidFill>
                <a:srgbClr val="0B5394"/>
              </a:solidFill>
              <a:prstDash val="solid"/>
              <a:round/>
              <a:headEnd len="med" w="med" type="none"/>
              <a:tailEnd len="med" w="med" type="triangle"/>
            </a:ln>
          </p:spPr>
        </p:cxnSp>
        <p:sp>
          <p:nvSpPr>
            <p:cNvPr id="159" name="Shape 159"/>
            <p:cNvSpPr txBox="1"/>
            <p:nvPr/>
          </p:nvSpPr>
          <p:spPr>
            <a:xfrm>
              <a:off x="4930550" y="2110450"/>
              <a:ext cx="845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0B5394"/>
                  </a:solidFill>
                </a:rPr>
                <a:t>Elasticity Modeled by Spring</a:t>
              </a:r>
              <a:endParaRPr sz="1200">
                <a:solidFill>
                  <a:srgbClr val="0B5394"/>
                </a:solidFill>
              </a:endParaRPr>
            </a:p>
          </p:txBody>
        </p:sp>
        <p:sp>
          <p:nvSpPr>
            <p:cNvPr id="160" name="Shape 160"/>
            <p:cNvSpPr txBox="1"/>
            <p:nvPr/>
          </p:nvSpPr>
          <p:spPr>
            <a:xfrm>
              <a:off x="2937975" y="1351300"/>
              <a:ext cx="8451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0B5394"/>
                  </a:solidFill>
                </a:rPr>
                <a:t>GLIDING </a:t>
              </a:r>
              <a:endParaRPr sz="1200">
                <a:solidFill>
                  <a:srgbClr val="0B5394"/>
                </a:solidFill>
              </a:endParaRPr>
            </a:p>
          </p:txBody>
        </p:sp>
        <p:sp>
          <p:nvSpPr>
            <p:cNvPr id="161" name="Shape 161"/>
            <p:cNvSpPr txBox="1"/>
            <p:nvPr/>
          </p:nvSpPr>
          <p:spPr>
            <a:xfrm>
              <a:off x="3461650" y="4130875"/>
              <a:ext cx="9117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0B5394"/>
                  </a:solidFill>
                </a:rPr>
                <a:t>WALKING</a:t>
              </a:r>
              <a:r>
                <a:rPr lang="en" sz="1200">
                  <a:solidFill>
                    <a:srgbClr val="0B5394"/>
                  </a:solidFill>
                </a:rPr>
                <a:t> </a:t>
              </a:r>
              <a:endParaRPr sz="1200">
                <a:solidFill>
                  <a:srgbClr val="0B5394"/>
                </a:solidFill>
              </a:endParaRPr>
            </a:p>
          </p:txBody>
        </p:sp>
        <p:sp>
          <p:nvSpPr>
            <p:cNvPr id="162" name="Shape 162"/>
            <p:cNvSpPr txBox="1"/>
            <p:nvPr/>
          </p:nvSpPr>
          <p:spPr>
            <a:xfrm>
              <a:off x="2901875" y="2584325"/>
              <a:ext cx="1513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0B5394"/>
                  </a:solidFill>
                </a:rPr>
                <a:t>Arms fold down, stretching covering material </a:t>
              </a:r>
              <a:endParaRPr sz="1100">
                <a:solidFill>
                  <a:srgbClr val="0B5394"/>
                </a:solidFill>
              </a:endParaRPr>
            </a:p>
          </p:txBody>
        </p:sp>
      </p:grpSp>
      <p:sp>
        <p:nvSpPr>
          <p:cNvPr id="163" name="Shape 163"/>
          <p:cNvSpPr txBox="1"/>
          <p:nvPr/>
        </p:nvSpPr>
        <p:spPr>
          <a:xfrm>
            <a:off x="398275" y="893400"/>
            <a:ext cx="3766500" cy="404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rgbClr val="FFD966"/>
                </a:solidFill>
              </a:rPr>
              <a:t>Overhead gliding surface with elastic properties. Uses leg manipulators to change flight surface</a:t>
            </a:r>
            <a:endParaRPr sz="1600">
              <a:solidFill>
                <a:srgbClr val="FFD966"/>
              </a:solidFill>
            </a:endParaRPr>
          </a:p>
          <a:p>
            <a:pPr indent="0" lvl="0" marL="0" rtl="0" algn="r">
              <a:spcBef>
                <a:spcPts val="0"/>
              </a:spcBef>
              <a:spcAft>
                <a:spcPts val="0"/>
              </a:spcAft>
              <a:buNone/>
            </a:pPr>
            <a:r>
              <a:t/>
            </a:r>
            <a:endParaRPr b="1" sz="1600">
              <a:solidFill>
                <a:srgbClr val="FFF2CC"/>
              </a:solidFill>
            </a:endParaRPr>
          </a:p>
          <a:p>
            <a:pPr indent="0" lvl="0" marL="0" rtl="0">
              <a:lnSpc>
                <a:spcPct val="115000"/>
              </a:lnSpc>
              <a:spcBef>
                <a:spcPts val="0"/>
              </a:spcBef>
              <a:spcAft>
                <a:spcPts val="0"/>
              </a:spcAft>
              <a:buNone/>
            </a:pPr>
            <a:r>
              <a:rPr b="1" lang="en" sz="1600">
                <a:solidFill>
                  <a:srgbClr val="CCCCCC"/>
                </a:solidFill>
              </a:rPr>
              <a:t>Most mobile:</a:t>
            </a:r>
            <a:r>
              <a:rPr lang="en" sz="1600">
                <a:solidFill>
                  <a:srgbClr val="CCCCCC"/>
                </a:solidFill>
              </a:rPr>
              <a:t> Has a set design that displays both functionality of mobility</a:t>
            </a:r>
            <a:endParaRPr sz="1600">
              <a:solidFill>
                <a:srgbClr val="CCCCCC"/>
              </a:solidFill>
            </a:endParaRPr>
          </a:p>
          <a:p>
            <a:pPr indent="0" lvl="0" marL="0" rtl="0">
              <a:lnSpc>
                <a:spcPct val="115000"/>
              </a:lnSpc>
              <a:spcBef>
                <a:spcPts val="1600"/>
              </a:spcBef>
              <a:spcAft>
                <a:spcPts val="0"/>
              </a:spcAft>
              <a:buNone/>
            </a:pPr>
            <a:r>
              <a:rPr b="1" lang="en" sz="1600">
                <a:solidFill>
                  <a:srgbClr val="CCCCCC"/>
                </a:solidFill>
              </a:rPr>
              <a:t>Controllable/Reliable/Simple: </a:t>
            </a:r>
            <a:r>
              <a:rPr lang="en" sz="1600">
                <a:solidFill>
                  <a:srgbClr val="CCCCCC"/>
                </a:solidFill>
              </a:rPr>
              <a:t>Both walking and gliding movement is controlled by the same actuators. </a:t>
            </a:r>
            <a:endParaRPr sz="1600">
              <a:solidFill>
                <a:srgbClr val="CCCCCC"/>
              </a:solidFill>
            </a:endParaRPr>
          </a:p>
          <a:p>
            <a:pPr indent="0" lvl="0" marL="0" rtl="0">
              <a:spcBef>
                <a:spcPts val="1600"/>
              </a:spcBef>
              <a:spcAft>
                <a:spcPts val="0"/>
              </a:spcAft>
              <a:buNone/>
            </a:pPr>
            <a:r>
              <a:rPr lang="en" sz="1600">
                <a:solidFill>
                  <a:srgbClr val="CCCCCC"/>
                </a:solidFill>
              </a:rPr>
              <a:t>Maneuvers frame shape to change attitude while gliding (roll/pitch/yaw) </a:t>
            </a:r>
            <a:endParaRPr sz="1600">
              <a:solidFill>
                <a:schemeClr val="lt2"/>
              </a:solidFill>
            </a:endParaRPr>
          </a:p>
        </p:txBody>
      </p:sp>
      <p:sp>
        <p:nvSpPr>
          <p:cNvPr id="164" name="Shape 164"/>
          <p:cNvSpPr/>
          <p:nvPr/>
        </p:nvSpPr>
        <p:spPr>
          <a:xfrm>
            <a:off x="8646200" y="181625"/>
            <a:ext cx="306000" cy="263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